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  <p:sldId id="266" r:id="rId11"/>
    <p:sldId id="265" r:id="rId12"/>
    <p:sldId id="267" r:id="rId13"/>
    <p:sldId id="269" r:id="rId14"/>
    <p:sldId id="270" r:id="rId15"/>
    <p:sldId id="271" r:id="rId16"/>
    <p:sldId id="268" r:id="rId1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2601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2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54D29-F70C-434E-99EF-128491667D28}" type="datetimeFigureOut">
              <a:rPr lang="zh-TW" altLang="en-US" smtClean="0"/>
              <a:t>2024/12/3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1341B-8A6C-447D-8C2B-5F135177D8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1609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54D29-F70C-434E-99EF-128491667D28}" type="datetimeFigureOut">
              <a:rPr lang="zh-TW" altLang="en-US" smtClean="0"/>
              <a:t>2024/12/3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1341B-8A6C-447D-8C2B-5F135177D8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1710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54D29-F70C-434E-99EF-128491667D28}" type="datetimeFigureOut">
              <a:rPr lang="zh-TW" altLang="en-US" smtClean="0"/>
              <a:t>2024/12/3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1341B-8A6C-447D-8C2B-5F135177D8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4838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54D29-F70C-434E-99EF-128491667D28}" type="datetimeFigureOut">
              <a:rPr lang="zh-TW" altLang="en-US" smtClean="0"/>
              <a:t>2024/12/3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1341B-8A6C-447D-8C2B-5F135177D8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1282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54D29-F70C-434E-99EF-128491667D28}" type="datetimeFigureOut">
              <a:rPr lang="zh-TW" altLang="en-US" smtClean="0"/>
              <a:t>2024/12/3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1341B-8A6C-447D-8C2B-5F135177D8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7639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54D29-F70C-434E-99EF-128491667D28}" type="datetimeFigureOut">
              <a:rPr lang="zh-TW" altLang="en-US" smtClean="0"/>
              <a:t>2024/12/3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1341B-8A6C-447D-8C2B-5F135177D8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2968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54D29-F70C-434E-99EF-128491667D28}" type="datetimeFigureOut">
              <a:rPr lang="zh-TW" altLang="en-US" smtClean="0"/>
              <a:t>2024/12/3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1341B-8A6C-447D-8C2B-5F135177D8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3599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54D29-F70C-434E-99EF-128491667D28}" type="datetimeFigureOut">
              <a:rPr lang="zh-TW" altLang="en-US" smtClean="0"/>
              <a:t>2024/12/3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1341B-8A6C-447D-8C2B-5F135177D8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3833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54D29-F70C-434E-99EF-128491667D28}" type="datetimeFigureOut">
              <a:rPr lang="zh-TW" altLang="en-US" smtClean="0"/>
              <a:t>2024/12/3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1341B-8A6C-447D-8C2B-5F135177D8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2135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54D29-F70C-434E-99EF-128491667D28}" type="datetimeFigureOut">
              <a:rPr lang="zh-TW" altLang="en-US" smtClean="0"/>
              <a:t>2024/12/3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1341B-8A6C-447D-8C2B-5F135177D8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6038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54D29-F70C-434E-99EF-128491667D28}" type="datetimeFigureOut">
              <a:rPr lang="zh-TW" altLang="en-US" smtClean="0"/>
              <a:t>2024/12/3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1341B-8A6C-447D-8C2B-5F135177D8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4857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54D29-F70C-434E-99EF-128491667D28}" type="datetimeFigureOut">
              <a:rPr lang="zh-TW" altLang="en-US" smtClean="0"/>
              <a:t>2024/12/3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1341B-8A6C-447D-8C2B-5F135177D8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2642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5688632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zh-TW" altLang="zh-TW" sz="8000" b="1" kern="100" spc="75" dirty="0">
                <a:solidFill>
                  <a:srgbClr val="262626"/>
                </a:solidFill>
                <a:ea typeface="Meiryo UI"/>
                <a:cs typeface="Times New Roman"/>
              </a:rPr>
              <a:t>高級日語</a:t>
            </a:r>
            <a:r>
              <a:rPr lang="en-US" altLang="zh-TW" sz="8000" b="1" kern="100" spc="75" dirty="0">
                <a:solidFill>
                  <a:srgbClr val="262626"/>
                </a:solidFill>
                <a:ea typeface="Meiryo UI"/>
                <a:cs typeface="Times New Roman"/>
              </a:rPr>
              <a:t>(</a:t>
            </a:r>
            <a:r>
              <a:rPr lang="zh-TW" altLang="zh-TW" sz="8000" b="1" kern="100" spc="75" dirty="0" smtClean="0">
                <a:solidFill>
                  <a:srgbClr val="262626"/>
                </a:solidFill>
                <a:ea typeface="Meiryo UI"/>
                <a:cs typeface="Times New Roman"/>
              </a:rPr>
              <a:t>二</a:t>
            </a:r>
            <a:r>
              <a:rPr lang="en-US" altLang="zh-TW" sz="8000" b="1" kern="100" spc="75" dirty="0" smtClean="0">
                <a:solidFill>
                  <a:srgbClr val="262626"/>
                </a:solidFill>
                <a:ea typeface="Meiryo UI"/>
                <a:cs typeface="Times New Roman"/>
              </a:rPr>
              <a:t>)</a:t>
            </a:r>
            <a:r>
              <a:rPr lang="zh-TW" altLang="zh-TW" sz="8000" b="1" kern="100" spc="75" dirty="0" smtClean="0">
                <a:solidFill>
                  <a:srgbClr val="262626"/>
                </a:solidFill>
                <a:ea typeface="Meiryo UI"/>
                <a:cs typeface="Times New Roman"/>
              </a:rPr>
              <a:t> </a:t>
            </a:r>
            <a:r>
              <a:rPr lang="zh-TW" altLang="zh-TW" sz="800" kern="100" dirty="0" smtClean="0">
                <a:cs typeface="Times New Roman"/>
              </a:rPr>
              <a:t/>
            </a:r>
            <a:br>
              <a:rPr lang="zh-TW" altLang="zh-TW" sz="800" kern="100" dirty="0" smtClean="0">
                <a:cs typeface="Times New Roman"/>
              </a:rPr>
            </a:br>
            <a:r>
              <a:rPr lang="en-US" altLang="zh-TW" sz="1800" b="1" kern="100" spc="75" dirty="0" smtClean="0">
                <a:solidFill>
                  <a:srgbClr val="262626"/>
                </a:solidFill>
                <a:latin typeface="Meiryo UI"/>
                <a:cs typeface="Times New Roman"/>
              </a:rPr>
              <a:t>    </a:t>
            </a:r>
            <a:br>
              <a:rPr lang="en-US" altLang="zh-TW" sz="1800" b="1" kern="100" spc="75" dirty="0" smtClean="0">
                <a:solidFill>
                  <a:srgbClr val="262626"/>
                </a:solidFill>
                <a:latin typeface="Meiryo UI"/>
                <a:cs typeface="Times New Roman"/>
              </a:rPr>
            </a:br>
            <a:r>
              <a:rPr lang="en-US" altLang="zh-TW" sz="1800" b="1" kern="100" spc="75" dirty="0">
                <a:solidFill>
                  <a:srgbClr val="262626"/>
                </a:solidFill>
                <a:latin typeface="Meiryo UI"/>
                <a:cs typeface="Times New Roman"/>
              </a:rPr>
              <a:t/>
            </a:r>
            <a:br>
              <a:rPr lang="en-US" altLang="zh-TW" sz="1800" b="1" kern="100" spc="75" dirty="0">
                <a:solidFill>
                  <a:srgbClr val="262626"/>
                </a:solidFill>
                <a:latin typeface="Meiryo UI"/>
                <a:cs typeface="Times New Roman"/>
              </a:rPr>
            </a:br>
            <a:r>
              <a:rPr lang="zh-TW" altLang="zh-TW" sz="7200" b="1" kern="100" spc="75" dirty="0" smtClean="0">
                <a:solidFill>
                  <a:srgbClr val="0070C0"/>
                </a:solidFill>
                <a:ea typeface="Meiryo UI"/>
                <a:cs typeface="Times New Roman"/>
              </a:rPr>
              <a:t>小</a:t>
            </a:r>
            <a:r>
              <a:rPr lang="zh-TW" altLang="zh-TW" sz="7200" b="1" kern="100" spc="75" dirty="0">
                <a:solidFill>
                  <a:srgbClr val="0070C0"/>
                </a:solidFill>
                <a:ea typeface="Meiryo UI"/>
                <a:cs typeface="Times New Roman"/>
              </a:rPr>
              <a:t>面授</a:t>
            </a:r>
            <a:r>
              <a:rPr lang="zh-TW" altLang="zh-TW" sz="800" kern="100" dirty="0">
                <a:cs typeface="Times New Roman"/>
              </a:rPr>
              <a:t/>
            </a:r>
            <a:br>
              <a:rPr lang="zh-TW" altLang="zh-TW" sz="800" kern="100" dirty="0">
                <a:cs typeface="Times New Roman"/>
              </a:rPr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53346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38738"/>
          </a:xfrm>
        </p:spPr>
        <p:txBody>
          <a:bodyPr>
            <a:normAutofit/>
          </a:bodyPr>
          <a:lstStyle/>
          <a:p>
            <a:pPr algn="l">
              <a:spcAft>
                <a:spcPts val="0"/>
              </a:spcAft>
            </a:pPr>
            <a:r>
              <a:rPr lang="zh-TW" altLang="zh-TW" b="1" kern="100" spc="75" dirty="0">
                <a:solidFill>
                  <a:srgbClr val="FF0000"/>
                </a:solidFill>
                <a:ea typeface="Meiryo UI"/>
                <a:cs typeface="Times New Roman"/>
              </a:rPr>
              <a:t>課程</a:t>
            </a:r>
            <a:r>
              <a:rPr lang="zh-TW" altLang="zh-TW" b="1" kern="100" spc="75" dirty="0" smtClean="0">
                <a:solidFill>
                  <a:srgbClr val="FF0000"/>
                </a:solidFill>
                <a:ea typeface="Meiryo UI"/>
                <a:cs typeface="Times New Roman"/>
              </a:rPr>
              <a:t>主題</a:t>
            </a:r>
            <a:r>
              <a:rPr lang="en-US" altLang="zh-TW" sz="1400" b="1" kern="100" spc="75" dirty="0" smtClean="0">
                <a:solidFill>
                  <a:srgbClr val="FF0000"/>
                </a:solidFill>
                <a:ea typeface="Meiryo UI"/>
                <a:cs typeface="Times New Roman"/>
              </a:rPr>
              <a:t/>
            </a:r>
            <a:br>
              <a:rPr lang="en-US" altLang="zh-TW" sz="1400" b="1" kern="100" spc="75" dirty="0" smtClean="0">
                <a:solidFill>
                  <a:srgbClr val="FF0000"/>
                </a:solidFill>
                <a:ea typeface="Meiryo UI"/>
                <a:cs typeface="Times New Roman"/>
              </a:rPr>
            </a:br>
            <a:r>
              <a:rPr lang="en-US" altLang="zh-TW" sz="1400" b="1" kern="100" spc="75" dirty="0">
                <a:solidFill>
                  <a:srgbClr val="FF0000"/>
                </a:solidFill>
                <a:ea typeface="Meiryo UI"/>
                <a:cs typeface="Times New Roman"/>
              </a:rPr>
              <a:t/>
            </a:r>
            <a:br>
              <a:rPr lang="en-US" altLang="zh-TW" sz="1400" b="1" kern="100" spc="75" dirty="0">
                <a:solidFill>
                  <a:srgbClr val="FF0000"/>
                </a:solidFill>
                <a:ea typeface="Meiryo UI"/>
                <a:cs typeface="Times New Roman"/>
              </a:rPr>
            </a:br>
            <a:r>
              <a:rPr lang="zh-TW" altLang="zh-TW" sz="1100" kern="100" dirty="0">
                <a:cs typeface="Times New Roman"/>
              </a:rPr>
              <a:t/>
            </a:r>
            <a:br>
              <a:rPr lang="zh-TW" altLang="zh-TW" sz="1100" kern="100" dirty="0">
                <a:cs typeface="Times New Roman"/>
              </a:rPr>
            </a:br>
            <a:r>
              <a:rPr lang="en-US" altLang="zh-TW" b="1" kern="100" spc="75" dirty="0">
                <a:solidFill>
                  <a:srgbClr val="262626"/>
                </a:solidFill>
                <a:latin typeface="Meiryo UI"/>
                <a:cs typeface="Times New Roman"/>
              </a:rPr>
              <a:t>1.</a:t>
            </a:r>
            <a:r>
              <a:rPr lang="en-US" altLang="zh-TW" sz="1100" b="1" kern="100" dirty="0">
                <a:latin typeface="Meiryo UI"/>
                <a:cs typeface="Times New Roman"/>
              </a:rPr>
              <a:t> </a:t>
            </a:r>
            <a:r>
              <a:rPr lang="ja-JP" altLang="zh-TW" b="1" kern="100" dirty="0">
                <a:ea typeface="Meiryo UI"/>
                <a:cs typeface="Times New Roman"/>
              </a:rPr>
              <a:t>様態</a:t>
            </a:r>
            <a:r>
              <a:rPr lang="ja-JP" altLang="zh-TW" b="1" kern="100" dirty="0" smtClean="0">
                <a:ea typeface="Meiryo UI"/>
                <a:cs typeface="Times New Roman"/>
              </a:rPr>
              <a:t>句</a:t>
            </a:r>
            <a:r>
              <a:rPr lang="en-US" altLang="ja-JP" sz="1400" b="1" kern="100" dirty="0" smtClean="0">
                <a:ea typeface="Meiryo UI"/>
                <a:cs typeface="Times New Roman"/>
              </a:rPr>
              <a:t/>
            </a:r>
            <a:br>
              <a:rPr lang="en-US" altLang="ja-JP" sz="1400" b="1" kern="100" dirty="0" smtClean="0">
                <a:ea typeface="Meiryo UI"/>
                <a:cs typeface="Times New Roman"/>
              </a:rPr>
            </a:br>
            <a:r>
              <a:rPr lang="zh-TW" altLang="zh-TW" sz="1100" kern="100" dirty="0">
                <a:cs typeface="Times New Roman"/>
              </a:rPr>
              <a:t/>
            </a:r>
            <a:br>
              <a:rPr lang="zh-TW" altLang="zh-TW" sz="1100" kern="100" dirty="0">
                <a:cs typeface="Times New Roman"/>
              </a:rPr>
            </a:br>
            <a:r>
              <a:rPr lang="en-US" altLang="zh-TW" b="1" kern="100" spc="75" dirty="0">
                <a:solidFill>
                  <a:srgbClr val="262626"/>
                </a:solidFill>
                <a:latin typeface="Meiryo UI"/>
                <a:cs typeface="Times New Roman"/>
              </a:rPr>
              <a:t>2.</a:t>
            </a:r>
            <a:r>
              <a:rPr lang="zh-TW" altLang="zh-TW" b="1" kern="100" dirty="0">
                <a:ea typeface="Meiryo UI"/>
                <a:cs typeface="Times New Roman"/>
              </a:rPr>
              <a:t>受身（被動）</a:t>
            </a:r>
            <a:r>
              <a:rPr lang="zh-TW" altLang="zh-TW" b="1" kern="100" dirty="0" smtClean="0">
                <a:ea typeface="Meiryo UI"/>
                <a:cs typeface="Times New Roman"/>
              </a:rPr>
              <a:t>句</a:t>
            </a:r>
            <a:r>
              <a:rPr lang="en-US" altLang="zh-TW" sz="1400" b="1" kern="100" dirty="0" smtClean="0">
                <a:ea typeface="Meiryo UI"/>
                <a:cs typeface="Times New Roman"/>
              </a:rPr>
              <a:t/>
            </a:r>
            <a:br>
              <a:rPr lang="en-US" altLang="zh-TW" sz="1400" b="1" kern="100" dirty="0" smtClean="0">
                <a:ea typeface="Meiryo UI"/>
                <a:cs typeface="Times New Roman"/>
              </a:rPr>
            </a:br>
            <a:r>
              <a:rPr lang="zh-TW" altLang="zh-TW" sz="1100" kern="100" dirty="0">
                <a:cs typeface="Times New Roman"/>
              </a:rPr>
              <a:t/>
            </a:r>
            <a:br>
              <a:rPr lang="zh-TW" altLang="zh-TW" sz="1100" kern="100" dirty="0">
                <a:cs typeface="Times New Roman"/>
              </a:rPr>
            </a:br>
            <a:r>
              <a:rPr lang="en-US" altLang="zh-TW" b="1" kern="100" spc="75" dirty="0">
                <a:solidFill>
                  <a:srgbClr val="262626"/>
                </a:solidFill>
                <a:latin typeface="Meiryo UI"/>
                <a:cs typeface="Times New Roman"/>
              </a:rPr>
              <a:t>3.</a:t>
            </a:r>
            <a:r>
              <a:rPr lang="zh-TW" altLang="zh-TW" b="1" kern="100" spc="75" dirty="0">
                <a:solidFill>
                  <a:srgbClr val="262626"/>
                </a:solidFill>
                <a:ea typeface="Meiryo UI"/>
                <a:cs typeface="Times New Roman"/>
              </a:rPr>
              <a:t>伝聞</a:t>
            </a:r>
            <a:r>
              <a:rPr lang="zh-TW" altLang="zh-TW" b="1" kern="100" spc="75" dirty="0" smtClean="0">
                <a:solidFill>
                  <a:srgbClr val="262626"/>
                </a:solidFill>
                <a:ea typeface="Meiryo UI"/>
                <a:cs typeface="Times New Roman"/>
              </a:rPr>
              <a:t>句</a:t>
            </a:r>
            <a:r>
              <a:rPr lang="en-US" altLang="zh-TW" sz="1400" b="1" kern="100" spc="75" dirty="0" smtClean="0">
                <a:solidFill>
                  <a:srgbClr val="262626"/>
                </a:solidFill>
                <a:ea typeface="Meiryo UI"/>
                <a:cs typeface="Times New Roman"/>
              </a:rPr>
              <a:t/>
            </a:r>
            <a:br>
              <a:rPr lang="en-US" altLang="zh-TW" sz="1400" b="1" kern="100" spc="75" dirty="0" smtClean="0">
                <a:solidFill>
                  <a:srgbClr val="262626"/>
                </a:solidFill>
                <a:ea typeface="Meiryo UI"/>
                <a:cs typeface="Times New Roman"/>
              </a:rPr>
            </a:br>
            <a:r>
              <a:rPr lang="zh-TW" altLang="zh-TW" sz="1100" kern="100" dirty="0">
                <a:cs typeface="Times New Roman"/>
              </a:rPr>
              <a:t/>
            </a:r>
            <a:br>
              <a:rPr lang="zh-TW" altLang="zh-TW" sz="1100" kern="100" dirty="0">
                <a:cs typeface="Times New Roman"/>
              </a:rPr>
            </a:br>
            <a:r>
              <a:rPr lang="en-US" altLang="zh-TW" b="1" kern="100" spc="75" dirty="0">
                <a:solidFill>
                  <a:srgbClr val="262626"/>
                </a:solidFill>
                <a:latin typeface="Meiryo UI"/>
                <a:cs typeface="Times New Roman"/>
              </a:rPr>
              <a:t>4.</a:t>
            </a:r>
            <a:r>
              <a:rPr lang="en-US" altLang="zh-TW" sz="1100" b="1" kern="100" dirty="0">
                <a:latin typeface="Meiryo UI"/>
                <a:cs typeface="Times New Roman"/>
              </a:rPr>
              <a:t> </a:t>
            </a:r>
            <a:r>
              <a:rPr lang="zh-TW" altLang="zh-TW" b="1" kern="100" dirty="0">
                <a:ea typeface="Meiryo UI"/>
                <a:cs typeface="Times New Roman"/>
              </a:rPr>
              <a:t>推演</a:t>
            </a:r>
            <a:r>
              <a:rPr lang="zh-TW" altLang="zh-TW" b="1" kern="100" dirty="0" smtClean="0">
                <a:ea typeface="Meiryo UI"/>
                <a:cs typeface="Times New Roman"/>
              </a:rPr>
              <a:t>句</a:t>
            </a:r>
            <a:r>
              <a:rPr lang="en-US" altLang="zh-TW" sz="1400" b="1" kern="100" dirty="0" smtClean="0">
                <a:ea typeface="Meiryo UI"/>
                <a:cs typeface="Times New Roman"/>
              </a:rPr>
              <a:t/>
            </a:r>
            <a:br>
              <a:rPr lang="en-US" altLang="zh-TW" sz="1400" b="1" kern="100" dirty="0" smtClean="0">
                <a:ea typeface="Meiryo UI"/>
                <a:cs typeface="Times New Roman"/>
              </a:rPr>
            </a:br>
            <a:r>
              <a:rPr lang="zh-TW" altLang="zh-TW" sz="1100" kern="100" dirty="0">
                <a:cs typeface="Times New Roman"/>
              </a:rPr>
              <a:t/>
            </a:r>
            <a:br>
              <a:rPr lang="zh-TW" altLang="zh-TW" sz="1100" kern="100" dirty="0">
                <a:cs typeface="Times New Roman"/>
              </a:rPr>
            </a:br>
            <a:r>
              <a:rPr lang="en-US" altLang="zh-TW" b="1" kern="100" spc="75" dirty="0">
                <a:solidFill>
                  <a:srgbClr val="262626"/>
                </a:solidFill>
                <a:latin typeface="Meiryo UI"/>
                <a:cs typeface="Times New Roman"/>
              </a:rPr>
              <a:t>5.</a:t>
            </a:r>
            <a:r>
              <a:rPr lang="en-US" altLang="zh-TW" sz="1100" b="1" kern="100" dirty="0">
                <a:latin typeface="Meiryo UI"/>
                <a:cs typeface="Times New Roman"/>
              </a:rPr>
              <a:t> </a:t>
            </a:r>
            <a:r>
              <a:rPr lang="zh-TW" altLang="zh-TW" b="1" kern="100" dirty="0">
                <a:ea typeface="Meiryo UI"/>
                <a:cs typeface="Times New Roman"/>
              </a:rPr>
              <a:t>その他</a:t>
            </a:r>
            <a:r>
              <a:rPr lang="zh-TW" altLang="zh-TW" sz="1100" kern="100" dirty="0">
                <a:cs typeface="Times New Roman"/>
              </a:rPr>
              <a:t/>
            </a:r>
            <a:br>
              <a:rPr lang="zh-TW" altLang="zh-TW" sz="1100" kern="100" dirty="0">
                <a:cs typeface="Times New Roman"/>
              </a:rPr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511016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106690"/>
          </a:xfrm>
        </p:spPr>
        <p:txBody>
          <a:bodyPr>
            <a:normAutofit fontScale="90000"/>
          </a:bodyPr>
          <a:lstStyle/>
          <a:p>
            <a:pPr indent="-804545" algn="l">
              <a:spcAft>
                <a:spcPts val="0"/>
              </a:spcAft>
            </a:pPr>
            <a:r>
              <a:rPr lang="zh-TW" altLang="zh-TW" sz="6000" b="1" kern="100" spc="75" dirty="0" smtClean="0">
                <a:solidFill>
                  <a:srgbClr val="FF0000"/>
                </a:solidFill>
                <a:ea typeface="Meiryo UI"/>
                <a:cs typeface="Times New Roman"/>
              </a:rPr>
              <a:t>教</a:t>
            </a:r>
            <a:r>
              <a:rPr lang="zh-TW" altLang="zh-TW" sz="6000" b="1" kern="100" spc="75" dirty="0">
                <a:solidFill>
                  <a:srgbClr val="FF0000"/>
                </a:solidFill>
                <a:ea typeface="Meiryo UI"/>
                <a:cs typeface="Times New Roman"/>
              </a:rPr>
              <a:t>科用書</a:t>
            </a: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r>
              <a:rPr lang="en-US" altLang="zh-TW" sz="1800" b="1" kern="100" spc="75" dirty="0">
                <a:solidFill>
                  <a:srgbClr val="FF0000"/>
                </a:solidFill>
                <a:latin typeface="Meiryo UI"/>
                <a:cs typeface="Times New Roman"/>
              </a:rPr>
              <a:t> </a:t>
            </a: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r>
              <a:rPr lang="zh-TW" altLang="zh-TW" sz="6000" b="1" kern="100" spc="75" dirty="0">
                <a:ea typeface="Meiryo UI"/>
                <a:cs typeface="Times New Roman"/>
              </a:rPr>
              <a:t>『來學日本語 </a:t>
            </a:r>
            <a:r>
              <a:rPr lang="zh-TW" altLang="zh-TW" sz="6000" b="1" kern="100" spc="75" dirty="0" smtClean="0">
                <a:ea typeface="Meiryo UI"/>
                <a:cs typeface="Times New Roman"/>
              </a:rPr>
              <a:t>基礎</a:t>
            </a:r>
            <a:r>
              <a:rPr lang="zh-TW" altLang="en-US" sz="6000" b="1" kern="100" spc="75" dirty="0" smtClean="0">
                <a:ea typeface="Meiryo UI"/>
                <a:cs typeface="Times New Roman"/>
              </a:rPr>
              <a:t>進階</a:t>
            </a:r>
            <a:r>
              <a:rPr lang="en-US" altLang="zh-TW" sz="6000" b="1" kern="100" spc="75" dirty="0" smtClean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1</a:t>
            </a:r>
            <a:r>
              <a:rPr lang="en-US" altLang="zh-TW" sz="6000" b="1" kern="100" spc="75" dirty="0" smtClean="0">
                <a:latin typeface="BIZ UDPMincho Medium"/>
                <a:ea typeface="BIZ UDPMincho Medium"/>
                <a:cs typeface="Times New Roman"/>
              </a:rPr>
              <a:t>·</a:t>
            </a:r>
            <a:r>
              <a:rPr lang="de-DE" altLang="zh-TW" sz="6000" b="1" kern="100" spc="75" dirty="0" smtClean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2</a:t>
            </a:r>
            <a:r>
              <a:rPr lang="zh-TW" altLang="zh-TW" sz="6000" b="1" kern="100" spc="75" dirty="0" smtClean="0">
                <a:ea typeface="Meiryo UI"/>
                <a:cs typeface="Times New Roman"/>
              </a:rPr>
              <a:t>』</a:t>
            </a:r>
            <a:r>
              <a:rPr lang="en-US" altLang="zh-TW" sz="6000" b="1" kern="100" spc="75" dirty="0" smtClean="0">
                <a:ea typeface="Meiryo UI"/>
                <a:cs typeface="Times New Roman"/>
              </a:rPr>
              <a:t> </a:t>
            </a:r>
            <a:r>
              <a:rPr lang="ja-JP" altLang="en-US" sz="6000" b="1" kern="100" spc="75" dirty="0" smtClean="0">
                <a:ea typeface="Meiryo UI"/>
                <a:cs typeface="Times New Roman"/>
              </a:rPr>
              <a:t>　　　　　　　　　　　　　　　　　　　　　　　　　　　　　　　　　　　　　　　　　　　　　　　</a:t>
            </a:r>
            <a:r>
              <a:rPr lang="en-US" altLang="ja-JP" sz="6000" b="1" kern="100" spc="75" dirty="0" smtClean="0">
                <a:ea typeface="Meiryo UI"/>
                <a:cs typeface="Times New Roman"/>
              </a:rPr>
              <a:t/>
            </a:r>
            <a:br>
              <a:rPr lang="en-US" altLang="ja-JP" sz="6000" b="1" kern="100" spc="75" dirty="0" smtClean="0">
                <a:ea typeface="Meiryo UI"/>
                <a:cs typeface="Times New Roman"/>
              </a:rPr>
            </a:br>
            <a:r>
              <a:rPr lang="ja-JP" altLang="en-US" sz="6000" b="1" kern="100" spc="75" dirty="0" smtClean="0">
                <a:ea typeface="Meiryo UI"/>
                <a:cs typeface="Times New Roman"/>
              </a:rPr>
              <a:t>　　　　　　　　　　　　　　</a:t>
            </a:r>
            <a:r>
              <a:rPr lang="en-US" altLang="zh-TW" sz="5300" b="1" kern="100" dirty="0" smtClean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(3版)</a:t>
            </a:r>
            <a:r>
              <a:rPr lang="en-US" altLang="zh-TW" sz="1600" b="1" kern="100" dirty="0" smtClean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/>
            </a:r>
            <a:br>
              <a:rPr lang="en-US" altLang="zh-TW" sz="1600" b="1" kern="100" dirty="0" smtClean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</a:b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r>
              <a:rPr lang="en-US" altLang="zh-TW" sz="1600" kern="100" dirty="0" smtClean="0">
                <a:cs typeface="Times New Roman"/>
              </a:rPr>
              <a:t>                                                                                  </a:t>
            </a:r>
            <a:r>
              <a:rPr lang="zh-TW" altLang="zh-TW" sz="6000" b="1" kern="100" spc="75" dirty="0" smtClean="0">
                <a:ea typeface="Meiryo UI"/>
                <a:cs typeface="Times New Roman"/>
              </a:rPr>
              <a:t>尚</a:t>
            </a:r>
            <a:r>
              <a:rPr lang="zh-TW" altLang="zh-TW" sz="6000" b="1" kern="100" spc="75" dirty="0">
                <a:ea typeface="Meiryo UI"/>
                <a:cs typeface="Times New Roman"/>
              </a:rPr>
              <a:t>昂文化</a:t>
            </a:r>
            <a:r>
              <a:rPr lang="en-US" altLang="zh-TW" sz="6000" b="1" kern="100" spc="75" dirty="0">
                <a:latin typeface="Meiryo UI"/>
                <a:cs typeface="Times New Roman"/>
              </a:rPr>
              <a:t>  </a:t>
            </a:r>
            <a:r>
              <a:rPr lang="zh-TW" altLang="zh-TW" sz="6000" b="1" kern="100" dirty="0">
                <a:ea typeface="Meiryo UI"/>
                <a:cs typeface="細明體"/>
              </a:rPr>
              <a:t>出版</a:t>
            </a: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r>
              <a:rPr lang="en-US" altLang="zh-TW" b="1" kern="100" dirty="0">
                <a:latin typeface="Meiryo UI"/>
                <a:cs typeface="Times New Roman"/>
              </a:rPr>
              <a:t>                     </a:t>
            </a: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r>
              <a:rPr lang="en-US" altLang="zh-TW" sz="1600" b="1" kern="100" dirty="0">
                <a:latin typeface="Meiryo UI"/>
                <a:cs typeface="細明體"/>
              </a:rPr>
              <a:t> </a:t>
            </a: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r>
              <a:rPr lang="en-US" altLang="zh-TW" b="1" dirty="0" smtClean="0">
                <a:solidFill>
                  <a:srgbClr val="3333FF"/>
                </a:solidFill>
                <a:effectLst/>
                <a:latin typeface="Meiryo UI"/>
                <a:cs typeface="細明體"/>
              </a:rPr>
              <a:t>*</a:t>
            </a:r>
            <a:r>
              <a:rPr lang="zh-TW" altLang="zh-TW" b="1" dirty="0" smtClean="0">
                <a:effectLst/>
                <a:ea typeface="Meiryo UI"/>
                <a:cs typeface="細明體"/>
              </a:rPr>
              <a:t>預定範圍</a:t>
            </a:r>
            <a:r>
              <a:rPr lang="en-US" altLang="zh-TW" b="1" dirty="0" smtClean="0">
                <a:effectLst/>
                <a:ea typeface="Meiryo UI"/>
                <a:cs typeface="細明體"/>
              </a:rPr>
              <a:t>:</a:t>
            </a:r>
            <a:r>
              <a:rPr lang="zh-TW" altLang="zh-TW" b="1" dirty="0" smtClean="0">
                <a:effectLst/>
                <a:ea typeface="Meiryo UI"/>
                <a:cs typeface="細明體"/>
              </a:rPr>
              <a:t>第</a:t>
            </a:r>
            <a:r>
              <a:rPr lang="en-US" altLang="zh-TW" b="1" dirty="0">
                <a:solidFill>
                  <a:srgbClr val="3333FF"/>
                </a:solidFill>
                <a:latin typeface="Meiryo UI"/>
                <a:cs typeface="細明體"/>
              </a:rPr>
              <a:t>2</a:t>
            </a:r>
            <a:r>
              <a:rPr lang="en-US" altLang="zh-TW" b="1" dirty="0" smtClean="0">
                <a:solidFill>
                  <a:srgbClr val="3333FF"/>
                </a:solidFill>
                <a:effectLst/>
                <a:latin typeface="Meiryo UI"/>
                <a:cs typeface="細明體"/>
              </a:rPr>
              <a:t>9</a:t>
            </a:r>
            <a:r>
              <a:rPr lang="zh-TW" altLang="zh-TW" b="1" dirty="0" smtClean="0">
                <a:effectLst/>
                <a:ea typeface="Meiryo UI"/>
                <a:cs typeface="細明體"/>
              </a:rPr>
              <a:t>課～第</a:t>
            </a:r>
            <a:r>
              <a:rPr lang="en-US" altLang="zh-TW" b="1" dirty="0">
                <a:solidFill>
                  <a:srgbClr val="3333FF"/>
                </a:solidFill>
                <a:latin typeface="Meiryo UI"/>
                <a:cs typeface="細明體"/>
              </a:rPr>
              <a:t>33</a:t>
            </a:r>
            <a:r>
              <a:rPr lang="zh-TW" altLang="zh-TW" b="1" dirty="0" smtClean="0">
                <a:effectLst/>
                <a:ea typeface="Meiryo UI"/>
                <a:cs typeface="細明體"/>
              </a:rPr>
              <a:t>課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96335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5976664"/>
          </a:xfrm>
        </p:spPr>
        <p:txBody>
          <a:bodyPr>
            <a:normAutofit fontScale="90000"/>
          </a:bodyPr>
          <a:lstStyle/>
          <a:p>
            <a:pPr marL="925830" indent="-1734820" algn="l">
              <a:spcAft>
                <a:spcPts val="0"/>
              </a:spcAft>
            </a:pPr>
            <a:r>
              <a:rPr lang="zh-TW" altLang="zh-TW" sz="5300" b="1" kern="100" spc="75" dirty="0">
                <a:solidFill>
                  <a:srgbClr val="FF0000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成績評量</a:t>
            </a:r>
            <a:r>
              <a:rPr lang="zh-TW" altLang="zh-TW" sz="5300" b="1" kern="100" spc="75" dirty="0" smtClean="0">
                <a:solidFill>
                  <a:srgbClr val="FF0000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方式</a:t>
            </a:r>
            <a:r>
              <a:rPr lang="zh-TW" altLang="zh-TW" sz="5300" kern="100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/>
            </a:r>
            <a:br>
              <a:rPr lang="zh-TW" altLang="zh-TW" sz="5300" kern="100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</a:br>
            <a:r>
              <a:rPr lang="en-US" altLang="zh-TW" sz="1800" b="1" kern="100" spc="75" dirty="0">
                <a:solidFill>
                  <a:srgbClr val="FF0000"/>
                </a:solidFill>
                <a:latin typeface="Meiryo UI"/>
                <a:cs typeface="Times New Roman"/>
              </a:rPr>
              <a:t> </a:t>
            </a: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r>
              <a:rPr lang="zh-TW" altLang="zh-TW" b="1" kern="100" spc="75" dirty="0">
                <a:ea typeface="Meiryo UI"/>
                <a:cs typeface="細明體"/>
              </a:rPr>
              <a:t>一</a:t>
            </a:r>
            <a:r>
              <a:rPr lang="zh-TW" altLang="zh-TW" b="1" kern="100" spc="75" dirty="0">
                <a:ea typeface="Meiryo UI"/>
                <a:cs typeface="Times New Roman"/>
              </a:rPr>
              <a:t>、網路閱讀課程成績比例 </a:t>
            </a:r>
            <a:r>
              <a:rPr lang="en-US" altLang="zh-TW" b="1" kern="100" spc="75" dirty="0">
                <a:ea typeface="Meiryo UI"/>
                <a:cs typeface="Times New Roman"/>
              </a:rPr>
              <a:t>35</a:t>
            </a:r>
            <a:r>
              <a:rPr lang="en-US" altLang="zh-TW" b="1" kern="100" spc="75" dirty="0" smtClean="0">
                <a:ea typeface="Meiryo UI"/>
                <a:cs typeface="Times New Roman"/>
              </a:rPr>
              <a:t>%</a:t>
            </a:r>
            <a:r>
              <a:rPr lang="en-US" altLang="zh-TW" sz="800" b="1" kern="100" spc="75" dirty="0" smtClean="0">
                <a:ea typeface="Meiryo UI"/>
                <a:cs typeface="Times New Roman"/>
              </a:rPr>
              <a:t/>
            </a:r>
            <a:br>
              <a:rPr lang="en-US" altLang="zh-TW" sz="800" b="1" kern="100" spc="75" dirty="0" smtClean="0">
                <a:ea typeface="Meiryo UI"/>
                <a:cs typeface="Times New Roman"/>
              </a:rPr>
            </a:b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r>
              <a:rPr lang="en-US" altLang="zh-TW" sz="1600" b="1" kern="100" spc="75" dirty="0">
                <a:latin typeface="Meiryo UI"/>
                <a:cs typeface="Times New Roman"/>
              </a:rPr>
              <a:t> </a:t>
            </a: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r>
              <a:rPr lang="zh-TW" altLang="zh-TW" b="1" kern="100" spc="75" dirty="0">
                <a:ea typeface="Meiryo UI"/>
                <a:cs typeface="Times New Roman"/>
              </a:rPr>
              <a:t>二、</a:t>
            </a:r>
            <a:r>
              <a:rPr lang="zh-TW" altLang="zh-TW" b="1" kern="100" spc="75" dirty="0">
                <a:ea typeface="Meiryo UI"/>
                <a:cs typeface="細明體"/>
              </a:rPr>
              <a:t>平時成績</a:t>
            </a:r>
            <a:r>
              <a:rPr lang="en-US" altLang="zh-TW" b="1" kern="100" spc="75" dirty="0">
                <a:ea typeface="Meiryo UI"/>
                <a:cs typeface="細明體"/>
              </a:rPr>
              <a:t>  40</a:t>
            </a:r>
            <a:r>
              <a:rPr lang="en-US" altLang="zh-TW" b="1" kern="100" spc="75" dirty="0" smtClean="0">
                <a:ea typeface="Meiryo UI"/>
                <a:cs typeface="細明體"/>
              </a:rPr>
              <a:t>%</a:t>
            </a:r>
            <a:r>
              <a:rPr lang="en-US" altLang="zh-TW" sz="800" b="1" kern="100" spc="75" dirty="0" smtClean="0">
                <a:ea typeface="Meiryo UI"/>
                <a:cs typeface="細明體"/>
              </a:rPr>
              <a:t/>
            </a:r>
            <a:br>
              <a:rPr lang="en-US" altLang="zh-TW" sz="800" b="1" kern="100" spc="75" dirty="0" smtClean="0">
                <a:ea typeface="Meiryo UI"/>
                <a:cs typeface="細明體"/>
              </a:rPr>
            </a:b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r>
              <a:rPr lang="en-US" altLang="zh-TW" b="1" kern="100" spc="75" dirty="0">
                <a:latin typeface="Meiryo UI"/>
                <a:cs typeface="細明體"/>
              </a:rPr>
              <a:t>   </a:t>
            </a:r>
            <a:r>
              <a:rPr lang="en-US" altLang="zh-TW" b="1" kern="100" spc="75" dirty="0" smtClean="0">
                <a:latin typeface="Meiryo UI"/>
                <a:cs typeface="細明體"/>
              </a:rPr>
              <a:t>  1 </a:t>
            </a:r>
            <a:r>
              <a:rPr lang="zh-TW" altLang="zh-TW" b="1" kern="100" spc="75" dirty="0">
                <a:ea typeface="Meiryo UI"/>
                <a:cs typeface="細明體"/>
              </a:rPr>
              <a:t>出席率 </a:t>
            </a:r>
            <a:r>
              <a:rPr lang="en-US" altLang="zh-TW" b="1" kern="100" spc="75" dirty="0">
                <a:ea typeface="Meiryo UI"/>
                <a:cs typeface="細明體"/>
              </a:rPr>
              <a:t>10% </a:t>
            </a:r>
            <a:r>
              <a:rPr lang="en-US" altLang="zh-TW" sz="800" b="1" kern="100" spc="75" dirty="0" smtClean="0">
                <a:ea typeface="Meiryo UI"/>
                <a:cs typeface="細明體"/>
              </a:rPr>
              <a:t/>
            </a:r>
            <a:br>
              <a:rPr lang="en-US" altLang="zh-TW" sz="800" b="1" kern="100" spc="75" dirty="0" smtClean="0">
                <a:ea typeface="Meiryo UI"/>
                <a:cs typeface="細明體"/>
              </a:rPr>
            </a:b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r>
              <a:rPr lang="en-US" altLang="zh-TW" b="1" kern="100" spc="75" dirty="0">
                <a:latin typeface="Meiryo UI"/>
                <a:cs typeface="細明體"/>
              </a:rPr>
              <a:t>   </a:t>
            </a:r>
            <a:r>
              <a:rPr lang="en-US" altLang="zh-TW" b="1" kern="100" spc="75" dirty="0" smtClean="0">
                <a:latin typeface="Meiryo UI"/>
                <a:cs typeface="細明體"/>
              </a:rPr>
              <a:t>  2 </a:t>
            </a:r>
            <a:r>
              <a:rPr lang="zh-TW" altLang="zh-TW" b="1" kern="100" spc="75" dirty="0">
                <a:ea typeface="Meiryo UI"/>
                <a:cs typeface="細明體"/>
              </a:rPr>
              <a:t>線上（測驗）作業 </a:t>
            </a:r>
            <a:r>
              <a:rPr lang="en-US" altLang="zh-TW" b="1" kern="100" spc="75" dirty="0">
                <a:ea typeface="Meiryo UI"/>
                <a:cs typeface="細明體"/>
              </a:rPr>
              <a:t>30</a:t>
            </a:r>
            <a:r>
              <a:rPr lang="en-US" altLang="zh-TW" b="1" kern="100" spc="75" dirty="0" smtClean="0">
                <a:ea typeface="Meiryo UI"/>
                <a:cs typeface="細明體"/>
              </a:rPr>
              <a:t>%</a:t>
            </a:r>
            <a:r>
              <a:rPr lang="en-US" altLang="zh-TW" sz="800" b="1" kern="100" spc="75" dirty="0" smtClean="0">
                <a:ea typeface="Meiryo UI"/>
                <a:cs typeface="細明體"/>
              </a:rPr>
              <a:t/>
            </a:r>
            <a:br>
              <a:rPr lang="en-US" altLang="zh-TW" sz="800" b="1" kern="100" spc="75" dirty="0" smtClean="0">
                <a:ea typeface="Meiryo UI"/>
                <a:cs typeface="細明體"/>
              </a:rPr>
            </a:b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r>
              <a:rPr lang="en-US" altLang="zh-TW" sz="1600" b="1" kern="100" spc="75" dirty="0">
                <a:latin typeface="Meiryo UI"/>
                <a:cs typeface="細明體"/>
              </a:rPr>
              <a:t> </a:t>
            </a: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r>
              <a:rPr lang="zh-TW" altLang="zh-TW" b="1" kern="100" spc="75" dirty="0">
                <a:ea typeface="Meiryo UI"/>
                <a:cs typeface="細明體"/>
              </a:rPr>
              <a:t>三</a:t>
            </a:r>
            <a:r>
              <a:rPr lang="zh-TW" altLang="zh-TW" b="1" kern="100" spc="75" dirty="0">
                <a:ea typeface="Meiryo UI"/>
                <a:cs typeface="Times New Roman"/>
              </a:rPr>
              <a:t>、</a:t>
            </a:r>
            <a:r>
              <a:rPr lang="zh-TW" altLang="zh-TW" b="1" kern="100" spc="75" dirty="0">
                <a:ea typeface="Meiryo UI"/>
                <a:cs typeface="細明體"/>
              </a:rPr>
              <a:t>期末筆試  </a:t>
            </a:r>
            <a:r>
              <a:rPr lang="en-US" altLang="zh-TW" b="1" kern="100" spc="75" dirty="0">
                <a:ea typeface="Meiryo UI"/>
                <a:cs typeface="細明體"/>
              </a:rPr>
              <a:t>25 %</a:t>
            </a: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00483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82554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en-US" altLang="zh-TW" sz="8000" b="1" kern="100" spc="75" dirty="0" smtClean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細明體"/>
              </a:rPr>
              <a:t/>
            </a:r>
            <a:br>
              <a:rPr lang="en-US" altLang="zh-TW" sz="8000" b="1" kern="100" spc="75" dirty="0" smtClean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細明體"/>
              </a:rPr>
            </a:br>
            <a:r>
              <a:rPr lang="zh-TW" altLang="zh-TW" sz="8000" b="1" kern="100" spc="75" dirty="0" smtClean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細明體"/>
              </a:rPr>
              <a:t>中</a:t>
            </a:r>
            <a:r>
              <a:rPr lang="zh-TW" altLang="zh-TW" sz="8000" b="1" kern="100" spc="75" dirty="0" smtClean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級</a:t>
            </a:r>
            <a:r>
              <a:rPr lang="zh-TW" altLang="zh-TW" sz="8000" b="1" kern="100" spc="75" dirty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日語</a:t>
            </a:r>
            <a:r>
              <a:rPr lang="en-US" altLang="zh-TW" sz="8000" b="1" kern="100" spc="75" dirty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(</a:t>
            </a:r>
            <a:r>
              <a:rPr lang="zh-TW" altLang="zh-TW" sz="8000" b="1" kern="100" spc="75" dirty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細明體"/>
              </a:rPr>
              <a:t>二</a:t>
            </a:r>
            <a:r>
              <a:rPr lang="en-US" altLang="zh-TW" sz="8000" b="1" kern="100" spc="75" dirty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)</a:t>
            </a:r>
            <a:r>
              <a:rPr lang="zh-TW" altLang="zh-TW" sz="8000" b="1" kern="100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 </a:t>
            </a:r>
            <a:r>
              <a:rPr lang="en-US" altLang="zh-TW" sz="3200" kern="100" dirty="0" smtClean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/>
            </a:r>
            <a:br>
              <a:rPr lang="en-US" altLang="zh-TW" sz="3200" kern="100" dirty="0" smtClean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</a:br>
            <a:r>
              <a:rPr lang="en-US" altLang="zh-TW" sz="3200" kern="100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/>
            </a:r>
            <a:br>
              <a:rPr lang="en-US" altLang="zh-TW" sz="3200" kern="100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</a:br>
            <a:r>
              <a:rPr lang="zh-TW" altLang="zh-TW" sz="7200" b="1" kern="100" spc="75" dirty="0" smtClean="0">
                <a:solidFill>
                  <a:srgbClr val="3333FF"/>
                </a:solidFill>
                <a:ea typeface="Meiryo UI"/>
                <a:cs typeface="細明體"/>
              </a:rPr>
              <a:t>大</a:t>
            </a:r>
            <a:r>
              <a:rPr lang="zh-TW" altLang="zh-TW" sz="7200" b="1" kern="100" spc="75" dirty="0">
                <a:solidFill>
                  <a:srgbClr val="3333FF"/>
                </a:solidFill>
                <a:ea typeface="Meiryo UI"/>
                <a:cs typeface="Times New Roman"/>
              </a:rPr>
              <a:t>面授</a:t>
            </a:r>
            <a:r>
              <a:rPr lang="zh-TW" altLang="zh-TW" sz="800" kern="100" dirty="0">
                <a:cs typeface="Times New Roman"/>
              </a:rPr>
              <a:t/>
            </a:r>
            <a:br>
              <a:rPr lang="zh-TW" altLang="zh-TW" sz="800" kern="100" dirty="0">
                <a:cs typeface="Times New Roman"/>
              </a:rPr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441092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66730"/>
          </a:xfrm>
        </p:spPr>
        <p:txBody>
          <a:bodyPr>
            <a:normAutofit fontScale="90000"/>
          </a:bodyPr>
          <a:lstStyle/>
          <a:p>
            <a:pPr algn="l">
              <a:spcAft>
                <a:spcPts val="0"/>
              </a:spcAft>
            </a:pPr>
            <a:r>
              <a:rPr lang="zh-TW" altLang="zh-TW" sz="5400" b="1" kern="100" spc="75" dirty="0">
                <a:solidFill>
                  <a:srgbClr val="FF0000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課程</a:t>
            </a:r>
            <a:r>
              <a:rPr lang="zh-TW" altLang="zh-TW" sz="5400" b="1" kern="100" spc="75" dirty="0" smtClean="0">
                <a:solidFill>
                  <a:srgbClr val="FF0000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主題</a:t>
            </a:r>
            <a:r>
              <a:rPr lang="en-US" altLang="zh-TW" sz="800" b="1" kern="100" spc="75" dirty="0" smtClean="0">
                <a:solidFill>
                  <a:srgbClr val="FF0000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/>
            </a:r>
            <a:br>
              <a:rPr lang="en-US" altLang="zh-TW" sz="800" b="1" kern="100" spc="75" dirty="0" smtClean="0">
                <a:solidFill>
                  <a:srgbClr val="FF0000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</a:br>
            <a:r>
              <a:rPr lang="zh-TW" altLang="zh-TW" sz="5400" kern="100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/>
            </a:r>
            <a:br>
              <a:rPr lang="zh-TW" altLang="zh-TW" sz="5400" kern="100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</a:br>
            <a:r>
              <a:rPr lang="en-US" altLang="zh-TW" sz="5400" b="1" kern="100" spc="75" dirty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1.</a:t>
            </a:r>
            <a:r>
              <a:rPr lang="zh-TW" altLang="zh-TW" sz="5400" b="1" kern="100" spc="75" dirty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仮設</a:t>
            </a:r>
            <a:r>
              <a:rPr lang="zh-TW" altLang="zh-TW" sz="5400" b="1" kern="100" dirty="0" smtClean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句</a:t>
            </a:r>
            <a:r>
              <a:rPr lang="zh-TW" altLang="zh-TW" sz="5400" kern="100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/>
            </a:r>
            <a:br>
              <a:rPr lang="zh-TW" altLang="zh-TW" sz="5400" kern="100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</a:br>
            <a:r>
              <a:rPr lang="en-US" altLang="zh-TW" sz="5400" b="1" kern="100" spc="75" dirty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2.</a:t>
            </a:r>
            <a:r>
              <a:rPr lang="zh-TW" altLang="zh-TW" sz="5400" b="1" kern="100" spc="75" dirty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状態</a:t>
            </a:r>
            <a:r>
              <a:rPr lang="zh-TW" altLang="zh-TW" sz="5400" b="1" kern="100" dirty="0" smtClean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句</a:t>
            </a:r>
            <a:r>
              <a:rPr lang="zh-TW" altLang="zh-TW" sz="5400" kern="100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/>
            </a:r>
            <a:br>
              <a:rPr lang="zh-TW" altLang="zh-TW" sz="5400" kern="100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</a:br>
            <a:r>
              <a:rPr lang="en-US" altLang="zh-TW" sz="5400" b="1" kern="100" spc="75" dirty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3.</a:t>
            </a:r>
            <a:r>
              <a:rPr lang="zh-TW" altLang="zh-TW" sz="5400" b="1" kern="100" spc="75" dirty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因果関係句之</a:t>
            </a:r>
            <a:r>
              <a:rPr lang="zh-TW" altLang="zh-TW" sz="5400" b="1" kern="100" spc="75" dirty="0" smtClean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三</a:t>
            </a:r>
            <a:r>
              <a:rPr lang="zh-TW" altLang="zh-TW" sz="5400" kern="100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/>
            </a:r>
            <a:br>
              <a:rPr lang="zh-TW" altLang="zh-TW" sz="5400" kern="100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</a:br>
            <a:r>
              <a:rPr lang="en-US" altLang="zh-TW" sz="5400" b="1" kern="100" spc="75" dirty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4</a:t>
            </a:r>
            <a:r>
              <a:rPr lang="en-US" altLang="zh-TW" sz="5400" b="1" kern="100" spc="75" dirty="0" smtClean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.</a:t>
            </a:r>
            <a:r>
              <a:rPr lang="ja-JP" altLang="zh-TW" sz="5400" b="1" kern="100" dirty="0" smtClean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可</a:t>
            </a:r>
            <a:r>
              <a:rPr lang="ja-JP" altLang="zh-TW" sz="5400" b="1" kern="100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能動詞句</a:t>
            </a:r>
            <a:r>
              <a:rPr lang="zh-TW" altLang="zh-TW" sz="5400" kern="100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/>
            </a:r>
            <a:br>
              <a:rPr lang="zh-TW" altLang="zh-TW" sz="5400" kern="100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</a:br>
            <a:r>
              <a:rPr lang="en-US" altLang="zh-TW" sz="5400" b="1" kern="100" spc="75" dirty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5.</a:t>
            </a:r>
            <a:r>
              <a:rPr lang="en-US" altLang="zh-TW" sz="5400" b="1" kern="100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 </a:t>
            </a:r>
            <a:r>
              <a:rPr lang="ja-JP" altLang="zh-TW" sz="5400" b="1" kern="100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“打算、計画”</a:t>
            </a:r>
            <a:r>
              <a:rPr lang="zh-TW" altLang="zh-TW" sz="1100" kern="100" dirty="0">
                <a:cs typeface="Times New Roman"/>
              </a:rPr>
              <a:t/>
            </a:r>
            <a:br>
              <a:rPr lang="zh-TW" altLang="zh-TW" sz="1100" kern="100" dirty="0">
                <a:cs typeface="Times New Roman"/>
              </a:rPr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67134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rmAutofit fontScale="90000"/>
          </a:bodyPr>
          <a:lstStyle/>
          <a:p>
            <a:pPr indent="-804545" algn="l">
              <a:spcAft>
                <a:spcPts val="0"/>
              </a:spcAft>
            </a:pPr>
            <a:r>
              <a:rPr lang="zh-TW" altLang="zh-TW" sz="6000" b="1" kern="100" spc="75" dirty="0" smtClean="0">
                <a:solidFill>
                  <a:srgbClr val="FF0000"/>
                </a:solidFill>
                <a:ea typeface="Meiryo UI"/>
                <a:cs typeface="Times New Roman"/>
              </a:rPr>
              <a:t>教</a:t>
            </a:r>
            <a:r>
              <a:rPr lang="zh-TW" altLang="zh-TW" sz="6000" b="1" kern="100" spc="75" dirty="0">
                <a:solidFill>
                  <a:srgbClr val="FF0000"/>
                </a:solidFill>
                <a:ea typeface="Meiryo UI"/>
                <a:cs typeface="Times New Roman"/>
              </a:rPr>
              <a:t>科用書</a:t>
            </a: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r>
              <a:rPr lang="en-US" altLang="zh-TW" sz="1800" b="1" kern="100" spc="75" dirty="0">
                <a:solidFill>
                  <a:srgbClr val="FF0000"/>
                </a:solidFill>
                <a:latin typeface="Meiryo UI"/>
                <a:cs typeface="Times New Roman"/>
              </a:rPr>
              <a:t> </a:t>
            </a: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r>
              <a:rPr lang="zh-TW" altLang="zh-TW" sz="6000" b="1" kern="100" spc="75" dirty="0">
                <a:ea typeface="Meiryo UI"/>
                <a:cs typeface="Times New Roman"/>
              </a:rPr>
              <a:t>『來學日本</a:t>
            </a:r>
            <a:r>
              <a:rPr lang="zh-TW" altLang="zh-TW" sz="6000" b="1" kern="100" spc="75" dirty="0" smtClean="0">
                <a:ea typeface="Meiryo UI"/>
                <a:cs typeface="Times New Roman"/>
              </a:rPr>
              <a:t>語</a:t>
            </a:r>
            <a:r>
              <a:rPr lang="ja-JP" altLang="en-US" sz="6000" b="1" kern="100" spc="75" dirty="0" smtClean="0">
                <a:ea typeface="Meiryo UI"/>
                <a:cs typeface="Times New Roman"/>
              </a:rPr>
              <a:t>　</a:t>
            </a:r>
            <a:r>
              <a:rPr lang="ja-JP" altLang="en-US" sz="6000" b="1" kern="100" spc="75" dirty="0" smtClean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基礎　</a:t>
            </a:r>
            <a:r>
              <a:rPr lang="en-US" altLang="ja-JP" sz="6000" b="1" kern="100" spc="75" dirty="0" smtClean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2 &amp;</a:t>
            </a:r>
            <a:r>
              <a:rPr lang="en-US" altLang="zh-TW" sz="6000" b="1" kern="100" spc="75" dirty="0" smtClean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/>
            </a:r>
            <a:br>
              <a:rPr lang="en-US" altLang="zh-TW" sz="6000" b="1" kern="100" spc="75" dirty="0" smtClean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</a:br>
            <a:r>
              <a:rPr lang="ja-JP" altLang="en-US" sz="6000" b="1" kern="100" spc="75" dirty="0" smtClean="0">
                <a:ea typeface="Meiryo UI"/>
                <a:cs typeface="Times New Roman"/>
              </a:rPr>
              <a:t>基礎</a:t>
            </a:r>
            <a:r>
              <a:rPr lang="zh-TW" altLang="en-US" sz="6000" b="1" kern="100" spc="75" dirty="0" smtClean="0">
                <a:ea typeface="Meiryo UI"/>
                <a:cs typeface="Times New Roman"/>
              </a:rPr>
              <a:t>進階</a:t>
            </a:r>
            <a:r>
              <a:rPr lang="ja-JP" altLang="en-US" sz="1600" b="1" kern="100" spc="75" dirty="0">
                <a:ea typeface="Meiryo UI"/>
                <a:cs typeface="Times New Roman"/>
              </a:rPr>
              <a:t>　</a:t>
            </a:r>
            <a:r>
              <a:rPr lang="en-US" altLang="zh-TW" sz="6000" b="1" kern="100" spc="75" dirty="0" smtClean="0">
                <a:latin typeface="Meiryo UI"/>
                <a:cs typeface="Times New Roman"/>
              </a:rPr>
              <a:t>1 </a:t>
            </a:r>
            <a:r>
              <a:rPr lang="zh-TW" altLang="zh-TW" sz="6000" b="1" kern="100" spc="75" dirty="0" smtClean="0">
                <a:ea typeface="Meiryo UI"/>
                <a:cs typeface="Times New Roman"/>
              </a:rPr>
              <a:t>』</a:t>
            </a:r>
            <a:r>
              <a:rPr lang="en-US" altLang="zh-TW" sz="6000" b="1" kern="100" spc="75" dirty="0" smtClean="0">
                <a:ea typeface="Meiryo UI"/>
                <a:cs typeface="Times New Roman"/>
              </a:rPr>
              <a:t> </a:t>
            </a:r>
            <a:r>
              <a:rPr lang="en-US" altLang="zh-TW" sz="6000" b="1" kern="100" spc="75" dirty="0">
                <a:ea typeface="Meiryo UI"/>
                <a:cs typeface="Times New Roman"/>
              </a:rPr>
              <a:t> </a:t>
            </a:r>
            <a:r>
              <a:rPr lang="en-US" altLang="zh-TW" sz="6000" b="1" kern="100" spc="75" dirty="0" smtClean="0">
                <a:ea typeface="Meiryo UI"/>
                <a:cs typeface="Times New Roman"/>
              </a:rPr>
              <a:t>        </a:t>
            </a:r>
            <a:r>
              <a:rPr lang="en-US" altLang="zh-TW" sz="5300" b="1" kern="100" dirty="0" smtClean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(3版)</a:t>
            </a:r>
            <a:r>
              <a:rPr lang="en-US" altLang="zh-TW" sz="800" b="1" kern="100" dirty="0" smtClean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/>
            </a:r>
            <a:br>
              <a:rPr lang="en-US" altLang="zh-TW" sz="800" b="1" kern="100" dirty="0" smtClean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</a:br>
            <a:r>
              <a:rPr lang="en-US" altLang="zh-TW" sz="1600" b="1" kern="100" dirty="0" smtClean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/>
            </a:r>
            <a:br>
              <a:rPr lang="en-US" altLang="zh-TW" sz="1600" b="1" kern="100" dirty="0" smtClean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</a:b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r>
              <a:rPr lang="en-US" altLang="zh-TW" sz="1600" kern="100" dirty="0" smtClean="0">
                <a:cs typeface="Times New Roman"/>
              </a:rPr>
              <a:t>                                                                                  </a:t>
            </a:r>
            <a:r>
              <a:rPr lang="zh-TW" altLang="zh-TW" sz="6000" b="1" kern="100" spc="75" dirty="0" smtClean="0">
                <a:ea typeface="Meiryo UI"/>
                <a:cs typeface="Times New Roman"/>
              </a:rPr>
              <a:t>尚</a:t>
            </a:r>
            <a:r>
              <a:rPr lang="zh-TW" altLang="zh-TW" sz="6000" b="1" kern="100" spc="75" dirty="0">
                <a:ea typeface="Meiryo UI"/>
                <a:cs typeface="Times New Roman"/>
              </a:rPr>
              <a:t>昂文化</a:t>
            </a:r>
            <a:r>
              <a:rPr lang="en-US" altLang="zh-TW" sz="6000" b="1" kern="100" spc="75" dirty="0">
                <a:latin typeface="Meiryo UI"/>
                <a:cs typeface="Times New Roman"/>
              </a:rPr>
              <a:t>  </a:t>
            </a:r>
            <a:r>
              <a:rPr lang="zh-TW" altLang="zh-TW" sz="6000" b="1" kern="100" dirty="0">
                <a:ea typeface="Meiryo UI"/>
                <a:cs typeface="細明體"/>
              </a:rPr>
              <a:t>出版</a:t>
            </a: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r>
              <a:rPr lang="en-US" altLang="zh-TW" b="1" kern="100" dirty="0">
                <a:latin typeface="Meiryo UI"/>
                <a:cs typeface="Times New Roman"/>
              </a:rPr>
              <a:t>                     </a:t>
            </a: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r>
              <a:rPr lang="en-US" altLang="zh-TW" sz="1600" b="1" kern="100" dirty="0">
                <a:latin typeface="Meiryo UI"/>
                <a:cs typeface="細明體"/>
              </a:rPr>
              <a:t> </a:t>
            </a: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r>
              <a:rPr lang="en-US" altLang="zh-TW" b="1" dirty="0" smtClean="0">
                <a:solidFill>
                  <a:srgbClr val="3333FF"/>
                </a:solidFill>
                <a:effectLst/>
                <a:latin typeface="Meiryo UI"/>
                <a:cs typeface="細明體"/>
              </a:rPr>
              <a:t>*</a:t>
            </a:r>
            <a:r>
              <a:rPr lang="zh-TW" altLang="zh-TW" b="1" dirty="0" smtClean="0">
                <a:effectLst/>
                <a:ea typeface="Meiryo UI"/>
                <a:cs typeface="細明體"/>
              </a:rPr>
              <a:t>預定範圍</a:t>
            </a:r>
            <a:r>
              <a:rPr lang="en-US" altLang="zh-TW" b="1" dirty="0" smtClean="0">
                <a:effectLst/>
                <a:ea typeface="Meiryo UI"/>
                <a:cs typeface="細明體"/>
              </a:rPr>
              <a:t>:</a:t>
            </a:r>
            <a:r>
              <a:rPr lang="ja-JP" altLang="en-US" b="1" dirty="0" smtClean="0">
                <a:effectLst/>
                <a:ea typeface="Meiryo UI"/>
                <a:cs typeface="細明體"/>
              </a:rPr>
              <a:t>　</a:t>
            </a:r>
            <a:r>
              <a:rPr lang="zh-TW" altLang="zh-TW" b="1" dirty="0" smtClean="0">
                <a:effectLst/>
                <a:ea typeface="Meiryo UI"/>
                <a:cs typeface="細明體"/>
              </a:rPr>
              <a:t>第</a:t>
            </a:r>
            <a:r>
              <a:rPr lang="en-US" altLang="zh-TW" b="1" dirty="0" smtClean="0">
                <a:solidFill>
                  <a:srgbClr val="3333FF"/>
                </a:solidFill>
                <a:latin typeface="Meiryo UI"/>
                <a:cs typeface="細明體"/>
              </a:rPr>
              <a:t>1</a:t>
            </a:r>
            <a:r>
              <a:rPr lang="en-US" altLang="zh-TW" b="1" dirty="0" smtClean="0">
                <a:solidFill>
                  <a:srgbClr val="3333FF"/>
                </a:solidFill>
                <a:effectLst/>
                <a:latin typeface="Meiryo UI"/>
                <a:cs typeface="細明體"/>
              </a:rPr>
              <a:t>9</a:t>
            </a:r>
            <a:r>
              <a:rPr lang="zh-TW" altLang="zh-TW" b="1" dirty="0" smtClean="0">
                <a:effectLst/>
                <a:ea typeface="Meiryo UI"/>
                <a:cs typeface="細明體"/>
              </a:rPr>
              <a:t>課～第</a:t>
            </a:r>
            <a:r>
              <a:rPr lang="en-US" altLang="zh-TW" b="1" dirty="0" smtClean="0">
                <a:solidFill>
                  <a:srgbClr val="3333FF"/>
                </a:solidFill>
                <a:latin typeface="Meiryo UI"/>
                <a:cs typeface="細明體"/>
              </a:rPr>
              <a:t>23</a:t>
            </a:r>
            <a:r>
              <a:rPr lang="zh-TW" altLang="zh-TW" b="1" dirty="0" smtClean="0">
                <a:effectLst/>
                <a:ea typeface="Meiryo UI"/>
                <a:cs typeface="細明體"/>
              </a:rPr>
              <a:t>課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704766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5976664"/>
          </a:xfrm>
        </p:spPr>
        <p:txBody>
          <a:bodyPr>
            <a:normAutofit fontScale="90000"/>
          </a:bodyPr>
          <a:lstStyle/>
          <a:p>
            <a:pPr marL="925830" indent="-1734820" algn="l">
              <a:spcAft>
                <a:spcPts val="0"/>
              </a:spcAft>
            </a:pPr>
            <a:r>
              <a:rPr lang="zh-TW" altLang="zh-TW" sz="5300" b="1" kern="100" spc="75" dirty="0">
                <a:solidFill>
                  <a:srgbClr val="FF0000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成績評量</a:t>
            </a:r>
            <a:r>
              <a:rPr lang="zh-TW" altLang="zh-TW" sz="5300" b="1" kern="100" spc="75" dirty="0" smtClean="0">
                <a:solidFill>
                  <a:srgbClr val="FF0000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方式</a:t>
            </a:r>
            <a:r>
              <a:rPr lang="zh-TW" altLang="zh-TW" sz="5300" kern="100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/>
            </a:r>
            <a:br>
              <a:rPr lang="zh-TW" altLang="zh-TW" sz="5300" kern="100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</a:br>
            <a:r>
              <a:rPr lang="en-US" altLang="zh-TW" sz="1800" b="1" kern="100" spc="75" dirty="0">
                <a:solidFill>
                  <a:srgbClr val="FF0000"/>
                </a:solidFill>
                <a:latin typeface="Meiryo UI"/>
                <a:cs typeface="Times New Roman"/>
              </a:rPr>
              <a:t> </a:t>
            </a: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r>
              <a:rPr lang="zh-TW" altLang="zh-TW" b="1" kern="100" spc="75" dirty="0">
                <a:ea typeface="Meiryo UI"/>
                <a:cs typeface="細明體"/>
              </a:rPr>
              <a:t>一</a:t>
            </a:r>
            <a:r>
              <a:rPr lang="zh-TW" altLang="zh-TW" b="1" kern="100" spc="75" dirty="0">
                <a:ea typeface="Meiryo UI"/>
                <a:cs typeface="Times New Roman"/>
              </a:rPr>
              <a:t>、網路閱讀課程成績比例 </a:t>
            </a:r>
            <a:r>
              <a:rPr lang="en-US" altLang="zh-TW" b="1" kern="100" spc="75" dirty="0">
                <a:ea typeface="Meiryo UI"/>
                <a:cs typeface="Times New Roman"/>
              </a:rPr>
              <a:t>35</a:t>
            </a:r>
            <a:r>
              <a:rPr lang="en-US" altLang="zh-TW" b="1" kern="100" spc="75" dirty="0" smtClean="0">
                <a:ea typeface="Meiryo UI"/>
                <a:cs typeface="Times New Roman"/>
              </a:rPr>
              <a:t>%</a:t>
            </a:r>
            <a:r>
              <a:rPr lang="en-US" altLang="zh-TW" sz="800" b="1" kern="100" spc="75" dirty="0" smtClean="0">
                <a:ea typeface="Meiryo UI"/>
                <a:cs typeface="Times New Roman"/>
              </a:rPr>
              <a:t/>
            </a:r>
            <a:br>
              <a:rPr lang="en-US" altLang="zh-TW" sz="800" b="1" kern="100" spc="75" dirty="0" smtClean="0">
                <a:ea typeface="Meiryo UI"/>
                <a:cs typeface="Times New Roman"/>
              </a:rPr>
            </a:b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r>
              <a:rPr lang="en-US" altLang="zh-TW" sz="1600" b="1" kern="100" spc="75" dirty="0">
                <a:latin typeface="Meiryo UI"/>
                <a:cs typeface="Times New Roman"/>
              </a:rPr>
              <a:t> </a:t>
            </a: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r>
              <a:rPr lang="zh-TW" altLang="zh-TW" b="1" kern="100" spc="75" dirty="0">
                <a:ea typeface="Meiryo UI"/>
                <a:cs typeface="Times New Roman"/>
              </a:rPr>
              <a:t>二、</a:t>
            </a:r>
            <a:r>
              <a:rPr lang="zh-TW" altLang="zh-TW" b="1" kern="100" spc="75" dirty="0">
                <a:ea typeface="Meiryo UI"/>
                <a:cs typeface="細明體"/>
              </a:rPr>
              <a:t>平時成績</a:t>
            </a:r>
            <a:r>
              <a:rPr lang="en-US" altLang="zh-TW" b="1" kern="100" spc="75" dirty="0">
                <a:ea typeface="Meiryo UI"/>
                <a:cs typeface="細明體"/>
              </a:rPr>
              <a:t>  40</a:t>
            </a:r>
            <a:r>
              <a:rPr lang="en-US" altLang="zh-TW" b="1" kern="100" spc="75" dirty="0" smtClean="0">
                <a:ea typeface="Meiryo UI"/>
                <a:cs typeface="細明體"/>
              </a:rPr>
              <a:t>%</a:t>
            </a:r>
            <a:r>
              <a:rPr lang="en-US" altLang="zh-TW" sz="800" b="1" kern="100" spc="75" dirty="0" smtClean="0">
                <a:ea typeface="Meiryo UI"/>
                <a:cs typeface="細明體"/>
              </a:rPr>
              <a:t/>
            </a:r>
            <a:br>
              <a:rPr lang="en-US" altLang="zh-TW" sz="800" b="1" kern="100" spc="75" dirty="0" smtClean="0">
                <a:ea typeface="Meiryo UI"/>
                <a:cs typeface="細明體"/>
              </a:rPr>
            </a:b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r>
              <a:rPr lang="en-US" altLang="zh-TW" b="1" kern="100" spc="75" dirty="0">
                <a:latin typeface="Meiryo UI"/>
                <a:cs typeface="細明體"/>
              </a:rPr>
              <a:t>   </a:t>
            </a:r>
            <a:r>
              <a:rPr lang="en-US" altLang="zh-TW" b="1" kern="100" spc="75" dirty="0" smtClean="0">
                <a:latin typeface="Meiryo UI"/>
                <a:cs typeface="細明體"/>
              </a:rPr>
              <a:t>  1 </a:t>
            </a:r>
            <a:r>
              <a:rPr lang="zh-TW" altLang="zh-TW" b="1" kern="100" spc="75" dirty="0">
                <a:ea typeface="Meiryo UI"/>
                <a:cs typeface="細明體"/>
              </a:rPr>
              <a:t>出席率 </a:t>
            </a:r>
            <a:r>
              <a:rPr lang="en-US" altLang="zh-TW" b="1" kern="100" spc="75" dirty="0">
                <a:ea typeface="Meiryo UI"/>
                <a:cs typeface="細明體"/>
              </a:rPr>
              <a:t>10% </a:t>
            </a:r>
            <a:r>
              <a:rPr lang="en-US" altLang="zh-TW" sz="800" b="1" kern="100" spc="75" dirty="0" smtClean="0">
                <a:ea typeface="Meiryo UI"/>
                <a:cs typeface="細明體"/>
              </a:rPr>
              <a:t/>
            </a:r>
            <a:br>
              <a:rPr lang="en-US" altLang="zh-TW" sz="800" b="1" kern="100" spc="75" dirty="0" smtClean="0">
                <a:ea typeface="Meiryo UI"/>
                <a:cs typeface="細明體"/>
              </a:rPr>
            </a:b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r>
              <a:rPr lang="en-US" altLang="zh-TW" b="1" kern="100" spc="75" dirty="0">
                <a:latin typeface="Meiryo UI"/>
                <a:cs typeface="細明體"/>
              </a:rPr>
              <a:t>   </a:t>
            </a:r>
            <a:r>
              <a:rPr lang="en-US" altLang="zh-TW" b="1" kern="100" spc="75" dirty="0" smtClean="0">
                <a:latin typeface="Meiryo UI"/>
                <a:cs typeface="細明體"/>
              </a:rPr>
              <a:t>  2 </a:t>
            </a:r>
            <a:r>
              <a:rPr lang="zh-TW" altLang="zh-TW" b="1" kern="100" spc="75" dirty="0">
                <a:ea typeface="Meiryo UI"/>
                <a:cs typeface="細明體"/>
              </a:rPr>
              <a:t>線上（測驗）作業 </a:t>
            </a:r>
            <a:r>
              <a:rPr lang="en-US" altLang="zh-TW" b="1" kern="100" spc="75" dirty="0">
                <a:ea typeface="Meiryo UI"/>
                <a:cs typeface="細明體"/>
              </a:rPr>
              <a:t>30</a:t>
            </a:r>
            <a:r>
              <a:rPr lang="en-US" altLang="zh-TW" b="1" kern="100" spc="75" dirty="0" smtClean="0">
                <a:ea typeface="Meiryo UI"/>
                <a:cs typeface="細明體"/>
              </a:rPr>
              <a:t>%</a:t>
            </a:r>
            <a:r>
              <a:rPr lang="en-US" altLang="zh-TW" sz="800" b="1" kern="100" spc="75" dirty="0" smtClean="0">
                <a:ea typeface="Meiryo UI"/>
                <a:cs typeface="細明體"/>
              </a:rPr>
              <a:t/>
            </a:r>
            <a:br>
              <a:rPr lang="en-US" altLang="zh-TW" sz="800" b="1" kern="100" spc="75" dirty="0" smtClean="0">
                <a:ea typeface="Meiryo UI"/>
                <a:cs typeface="細明體"/>
              </a:rPr>
            </a:b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r>
              <a:rPr lang="en-US" altLang="zh-TW" sz="1600" b="1" kern="100" spc="75" dirty="0">
                <a:latin typeface="Meiryo UI"/>
                <a:cs typeface="細明體"/>
              </a:rPr>
              <a:t> </a:t>
            </a: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r>
              <a:rPr lang="zh-TW" altLang="zh-TW" b="1" kern="100" spc="75" dirty="0">
                <a:ea typeface="Meiryo UI"/>
                <a:cs typeface="細明體"/>
              </a:rPr>
              <a:t>三</a:t>
            </a:r>
            <a:r>
              <a:rPr lang="zh-TW" altLang="zh-TW" b="1" kern="100" spc="75" dirty="0">
                <a:ea typeface="Meiryo UI"/>
                <a:cs typeface="Times New Roman"/>
              </a:rPr>
              <a:t>、</a:t>
            </a:r>
            <a:r>
              <a:rPr lang="zh-TW" altLang="zh-TW" b="1" kern="100" spc="75" dirty="0">
                <a:ea typeface="Meiryo UI"/>
                <a:cs typeface="細明體"/>
              </a:rPr>
              <a:t>期末筆試  </a:t>
            </a:r>
            <a:r>
              <a:rPr lang="en-US" altLang="zh-TW" b="1" kern="100" spc="75" dirty="0">
                <a:ea typeface="Meiryo UI"/>
                <a:cs typeface="細明體"/>
              </a:rPr>
              <a:t>25 %</a:t>
            </a: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9812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4722"/>
          </a:xfrm>
        </p:spPr>
        <p:txBody>
          <a:bodyPr>
            <a:normAutofit fontScale="90000"/>
          </a:bodyPr>
          <a:lstStyle/>
          <a:p>
            <a:pPr algn="l">
              <a:spcAft>
                <a:spcPts val="0"/>
              </a:spcAft>
            </a:pPr>
            <a:r>
              <a:rPr lang="zh-TW" altLang="zh-TW" b="1" kern="100" spc="75" dirty="0">
                <a:solidFill>
                  <a:srgbClr val="FF0000"/>
                </a:solidFill>
                <a:ea typeface="Meiryo UI"/>
                <a:cs typeface="Times New Roman"/>
              </a:rPr>
              <a:t>課程</a:t>
            </a:r>
            <a:r>
              <a:rPr lang="zh-TW" altLang="zh-TW" b="1" kern="100" spc="75" dirty="0" smtClean="0">
                <a:solidFill>
                  <a:srgbClr val="FF0000"/>
                </a:solidFill>
                <a:ea typeface="Meiryo UI"/>
                <a:cs typeface="Times New Roman"/>
              </a:rPr>
              <a:t>主題</a:t>
            </a:r>
            <a:r>
              <a:rPr lang="en-US" altLang="zh-TW" sz="1400" b="1" kern="100" spc="75" dirty="0" smtClean="0">
                <a:solidFill>
                  <a:srgbClr val="FF0000"/>
                </a:solidFill>
                <a:ea typeface="Meiryo UI"/>
                <a:cs typeface="Times New Roman"/>
              </a:rPr>
              <a:t/>
            </a:r>
            <a:br>
              <a:rPr lang="en-US" altLang="zh-TW" sz="1400" b="1" kern="100" spc="75" dirty="0" smtClean="0">
                <a:solidFill>
                  <a:srgbClr val="FF0000"/>
                </a:solidFill>
                <a:ea typeface="Meiryo UI"/>
                <a:cs typeface="Times New Roman"/>
              </a:rPr>
            </a:br>
            <a:r>
              <a:rPr lang="en-US" altLang="zh-TW" sz="1400" b="1" kern="100" spc="75" dirty="0">
                <a:solidFill>
                  <a:srgbClr val="FF0000"/>
                </a:solidFill>
                <a:ea typeface="Meiryo UI"/>
                <a:cs typeface="Times New Roman"/>
              </a:rPr>
              <a:t/>
            </a:r>
            <a:br>
              <a:rPr lang="en-US" altLang="zh-TW" sz="1400" b="1" kern="100" spc="75" dirty="0">
                <a:solidFill>
                  <a:srgbClr val="FF0000"/>
                </a:solidFill>
                <a:ea typeface="Meiryo UI"/>
                <a:cs typeface="Times New Roman"/>
              </a:rPr>
            </a:br>
            <a:r>
              <a:rPr lang="zh-TW" altLang="zh-TW" sz="1100" kern="100" dirty="0">
                <a:cs typeface="Times New Roman"/>
              </a:rPr>
              <a:t/>
            </a:r>
            <a:br>
              <a:rPr lang="zh-TW" altLang="zh-TW" sz="1100" kern="100" dirty="0">
                <a:cs typeface="Times New Roman"/>
              </a:rPr>
            </a:br>
            <a:r>
              <a:rPr lang="en-US" altLang="zh-TW" b="1" kern="100" spc="75" dirty="0">
                <a:solidFill>
                  <a:srgbClr val="262626"/>
                </a:solidFill>
                <a:latin typeface="Meiryo UI"/>
                <a:cs typeface="Times New Roman"/>
              </a:rPr>
              <a:t>1.</a:t>
            </a:r>
            <a:r>
              <a:rPr lang="en-US" altLang="zh-TW" sz="1100" b="1" kern="100" dirty="0">
                <a:latin typeface="Meiryo UI"/>
                <a:cs typeface="Times New Roman"/>
              </a:rPr>
              <a:t> </a:t>
            </a:r>
            <a:r>
              <a:rPr lang="zh-TW" altLang="zh-TW" b="1" kern="100" spc="75" dirty="0">
                <a:solidFill>
                  <a:srgbClr val="262626"/>
                </a:solidFill>
                <a:ea typeface="Meiryo UI"/>
                <a:cs typeface="Times New Roman"/>
              </a:rPr>
              <a:t>因果關係句</a:t>
            </a:r>
            <a:r>
              <a:rPr lang="zh-TW" altLang="zh-TW" sz="1100" kern="100" dirty="0">
                <a:cs typeface="Times New Roman"/>
              </a:rPr>
              <a:t/>
            </a:r>
            <a:br>
              <a:rPr lang="zh-TW" altLang="zh-TW" sz="1100" kern="100" dirty="0">
                <a:cs typeface="Times New Roman"/>
              </a:rPr>
            </a:br>
            <a:r>
              <a:rPr lang="en-US" altLang="zh-TW" b="1" kern="100" spc="75" dirty="0">
                <a:solidFill>
                  <a:srgbClr val="262626"/>
                </a:solidFill>
                <a:latin typeface="Meiryo UI"/>
                <a:cs typeface="Times New Roman"/>
              </a:rPr>
              <a:t>2.</a:t>
            </a:r>
            <a:r>
              <a:rPr lang="en-US" altLang="zh-TW" sz="1100" b="1" kern="100" dirty="0">
                <a:latin typeface="Meiryo UI"/>
                <a:cs typeface="Times New Roman"/>
              </a:rPr>
              <a:t> </a:t>
            </a:r>
            <a:r>
              <a:rPr lang="zh-TW" altLang="zh-TW" b="1" kern="100" spc="75" dirty="0">
                <a:solidFill>
                  <a:srgbClr val="262626"/>
                </a:solidFill>
                <a:ea typeface="Meiryo UI"/>
                <a:cs typeface="Times New Roman"/>
              </a:rPr>
              <a:t>間接問句</a:t>
            </a:r>
            <a:r>
              <a:rPr lang="zh-TW" altLang="zh-TW" sz="1100" kern="100" dirty="0">
                <a:cs typeface="Times New Roman"/>
              </a:rPr>
              <a:t/>
            </a:r>
            <a:br>
              <a:rPr lang="zh-TW" altLang="zh-TW" sz="1100" kern="100" dirty="0">
                <a:cs typeface="Times New Roman"/>
              </a:rPr>
            </a:br>
            <a:r>
              <a:rPr lang="en-US" altLang="zh-TW" b="1" kern="100" spc="75" dirty="0">
                <a:solidFill>
                  <a:srgbClr val="262626"/>
                </a:solidFill>
                <a:latin typeface="Meiryo UI"/>
                <a:cs typeface="Times New Roman"/>
              </a:rPr>
              <a:t>3.</a:t>
            </a:r>
            <a:r>
              <a:rPr lang="en-US" altLang="zh-TW" sz="1100" b="1" kern="100" dirty="0">
                <a:latin typeface="Meiryo UI"/>
                <a:cs typeface="Times New Roman"/>
              </a:rPr>
              <a:t> </a:t>
            </a:r>
            <a:r>
              <a:rPr lang="zh-TW" altLang="zh-TW" b="1" kern="100" spc="75" dirty="0">
                <a:solidFill>
                  <a:srgbClr val="262626"/>
                </a:solidFill>
                <a:ea typeface="Meiryo UI"/>
                <a:cs typeface="Times New Roman"/>
              </a:rPr>
              <a:t>嘗試</a:t>
            </a:r>
            <a:r>
              <a:rPr lang="en-US" altLang="zh-TW" b="1" kern="100" spc="75" dirty="0">
                <a:solidFill>
                  <a:srgbClr val="262626"/>
                </a:solidFill>
                <a:ea typeface="Meiryo UI"/>
                <a:cs typeface="Times New Roman"/>
              </a:rPr>
              <a:t>&amp;</a:t>
            </a:r>
            <a:r>
              <a:rPr lang="zh-TW" altLang="zh-TW" b="1" kern="100" spc="75" dirty="0">
                <a:solidFill>
                  <a:srgbClr val="262626"/>
                </a:solidFill>
                <a:ea typeface="Meiryo UI"/>
                <a:cs typeface="Times New Roman"/>
              </a:rPr>
              <a:t>挑戰</a:t>
            </a:r>
            <a:r>
              <a:rPr lang="zh-TW" altLang="zh-TW" sz="1100" kern="100" dirty="0">
                <a:cs typeface="Times New Roman"/>
              </a:rPr>
              <a:t/>
            </a:r>
            <a:br>
              <a:rPr lang="zh-TW" altLang="zh-TW" sz="1100" kern="100" dirty="0">
                <a:cs typeface="Times New Roman"/>
              </a:rPr>
            </a:br>
            <a:r>
              <a:rPr lang="en-US" altLang="zh-TW" b="1" kern="100" spc="75" dirty="0">
                <a:solidFill>
                  <a:srgbClr val="262626"/>
                </a:solidFill>
                <a:latin typeface="Meiryo UI"/>
                <a:cs typeface="Times New Roman"/>
              </a:rPr>
              <a:t>4.</a:t>
            </a:r>
            <a:r>
              <a:rPr lang="en-US" altLang="zh-TW" sz="1100" b="1" kern="100" dirty="0">
                <a:latin typeface="Meiryo UI"/>
                <a:cs typeface="Times New Roman"/>
              </a:rPr>
              <a:t> </a:t>
            </a:r>
            <a:r>
              <a:rPr lang="zh-TW" altLang="zh-TW" b="1" kern="100" spc="75" dirty="0">
                <a:solidFill>
                  <a:srgbClr val="262626"/>
                </a:solidFill>
                <a:ea typeface="Meiryo UI"/>
                <a:cs typeface="Times New Roman"/>
              </a:rPr>
              <a:t>授受句之敬語形</a:t>
            </a:r>
            <a:r>
              <a:rPr lang="zh-TW" altLang="zh-TW" sz="1100" kern="100" dirty="0">
                <a:cs typeface="Times New Roman"/>
              </a:rPr>
              <a:t/>
            </a:r>
            <a:br>
              <a:rPr lang="zh-TW" altLang="zh-TW" sz="1100" kern="100" dirty="0">
                <a:cs typeface="Times New Roman"/>
              </a:rPr>
            </a:br>
            <a:r>
              <a:rPr lang="en-US" altLang="zh-TW" b="1" kern="100" spc="75" dirty="0">
                <a:solidFill>
                  <a:srgbClr val="262626"/>
                </a:solidFill>
                <a:latin typeface="Meiryo UI"/>
                <a:cs typeface="Times New Roman"/>
              </a:rPr>
              <a:t>5.</a:t>
            </a:r>
            <a:r>
              <a:rPr lang="en-US" altLang="zh-TW" sz="1100" b="1" kern="100" dirty="0">
                <a:latin typeface="Meiryo UI"/>
                <a:cs typeface="Times New Roman"/>
              </a:rPr>
              <a:t> </a:t>
            </a:r>
            <a:r>
              <a:rPr lang="ja-JP" altLang="zh-TW" b="1" kern="100" spc="75" dirty="0">
                <a:solidFill>
                  <a:srgbClr val="262626"/>
                </a:solidFill>
                <a:ea typeface="Meiryo UI"/>
                <a:cs typeface="Times New Roman"/>
              </a:rPr>
              <a:t>目的句之三</a:t>
            </a:r>
            <a:r>
              <a:rPr lang="zh-TW" altLang="zh-TW" sz="1100" kern="100" dirty="0">
                <a:cs typeface="Times New Roman"/>
              </a:rPr>
              <a:t/>
            </a:r>
            <a:br>
              <a:rPr lang="zh-TW" altLang="zh-TW" sz="1100" kern="100" dirty="0">
                <a:cs typeface="Times New Roman"/>
              </a:rPr>
            </a:br>
            <a:r>
              <a:rPr lang="en-US" altLang="zh-TW" b="1" kern="100" spc="75" dirty="0">
                <a:solidFill>
                  <a:srgbClr val="262626"/>
                </a:solidFill>
                <a:latin typeface="Meiryo UI"/>
                <a:cs typeface="Times New Roman"/>
              </a:rPr>
              <a:t>6.</a:t>
            </a:r>
            <a:r>
              <a:rPr lang="en-US" altLang="zh-TW" sz="1100" b="1" kern="100" dirty="0">
                <a:latin typeface="Meiryo UI"/>
                <a:cs typeface="Times New Roman"/>
              </a:rPr>
              <a:t> </a:t>
            </a:r>
            <a:r>
              <a:rPr lang="ja-JP" altLang="zh-TW" b="1" kern="100" spc="75" dirty="0">
                <a:solidFill>
                  <a:srgbClr val="262626"/>
                </a:solidFill>
                <a:ea typeface="Meiryo UI"/>
                <a:cs typeface="Times New Roman"/>
              </a:rPr>
              <a:t>樣態句</a:t>
            </a:r>
            <a:r>
              <a:rPr lang="zh-TW" altLang="zh-TW" sz="1100" kern="100" dirty="0">
                <a:cs typeface="Times New Roman"/>
              </a:rPr>
              <a:t/>
            </a:r>
            <a:br>
              <a:rPr lang="zh-TW" altLang="zh-TW" sz="1100" kern="100" dirty="0">
                <a:cs typeface="Times New Roman"/>
              </a:rPr>
            </a:br>
            <a:r>
              <a:rPr lang="en-US" altLang="zh-TW" b="1" kern="100" spc="75" dirty="0">
                <a:solidFill>
                  <a:srgbClr val="262626"/>
                </a:solidFill>
                <a:latin typeface="Meiryo UI"/>
                <a:cs typeface="Times New Roman"/>
              </a:rPr>
              <a:t>7.</a:t>
            </a:r>
            <a:r>
              <a:rPr lang="ja-JP" altLang="zh-TW" b="1" kern="100" spc="75" dirty="0">
                <a:solidFill>
                  <a:srgbClr val="262626"/>
                </a:solidFill>
                <a:ea typeface="Meiryo UI"/>
                <a:cs typeface="Times New Roman"/>
              </a:rPr>
              <a:t>補助</a:t>
            </a:r>
            <a:r>
              <a:rPr lang="ja-JP" altLang="zh-TW" b="1" kern="100" spc="75" dirty="0" smtClean="0">
                <a:solidFill>
                  <a:srgbClr val="262626"/>
                </a:solidFill>
                <a:ea typeface="Meiryo UI"/>
                <a:cs typeface="Times New Roman"/>
              </a:rPr>
              <a:t>動詞</a:t>
            </a:r>
            <a:r>
              <a:rPr lang="en-US" altLang="ja-JP" b="1" kern="100" spc="75" dirty="0" smtClean="0">
                <a:solidFill>
                  <a:srgbClr val="262626"/>
                </a:solidFill>
                <a:ea typeface="Meiryo UI"/>
                <a:cs typeface="Times New Roman"/>
              </a:rPr>
              <a:t>:</a:t>
            </a:r>
            <a:r>
              <a:rPr lang="ja-JP" altLang="zh-TW" b="1" kern="100" spc="75" dirty="0" smtClean="0">
                <a:solidFill>
                  <a:srgbClr val="262626"/>
                </a:solidFill>
                <a:ea typeface="Meiryo UI"/>
                <a:cs typeface="Times New Roman"/>
              </a:rPr>
              <a:t>～</a:t>
            </a:r>
            <a:r>
              <a:rPr lang="ja-JP" altLang="zh-TW" b="1" kern="100" spc="75" dirty="0">
                <a:solidFill>
                  <a:srgbClr val="262626"/>
                </a:solidFill>
                <a:ea typeface="Meiryo UI"/>
                <a:cs typeface="Times New Roman"/>
              </a:rPr>
              <a:t>て来ます</a:t>
            </a:r>
            <a:r>
              <a:rPr lang="zh-TW" altLang="zh-TW" sz="1100" kern="100" dirty="0">
                <a:cs typeface="Times New Roman"/>
              </a:rPr>
              <a:t/>
            </a:r>
            <a:br>
              <a:rPr lang="zh-TW" altLang="zh-TW" sz="1100" kern="100" dirty="0">
                <a:cs typeface="Times New Roman"/>
              </a:rPr>
            </a:br>
            <a:r>
              <a:rPr lang="en-US" altLang="zh-TW" b="1" kern="100" spc="75" dirty="0">
                <a:solidFill>
                  <a:srgbClr val="262626"/>
                </a:solidFill>
                <a:latin typeface="Meiryo UI"/>
                <a:cs typeface="Times New Roman"/>
              </a:rPr>
              <a:t>8.</a:t>
            </a:r>
            <a:r>
              <a:rPr lang="ja-JP" altLang="zh-TW" b="1" kern="100" spc="75" dirty="0">
                <a:solidFill>
                  <a:srgbClr val="262626"/>
                </a:solidFill>
                <a:ea typeface="Meiryo UI"/>
                <a:cs typeface="Times New Roman"/>
              </a:rPr>
              <a:t>複合形容詞</a:t>
            </a:r>
            <a:r>
              <a:rPr lang="en-US" altLang="zh-TW" b="1" kern="100" spc="75" dirty="0">
                <a:solidFill>
                  <a:srgbClr val="262626"/>
                </a:solidFill>
                <a:latin typeface="Meiryo UI"/>
                <a:cs typeface="Times New Roman"/>
              </a:rPr>
              <a:t>,</a:t>
            </a:r>
            <a:r>
              <a:rPr lang="ja-JP" altLang="zh-TW" b="1" kern="100" spc="75" dirty="0">
                <a:solidFill>
                  <a:srgbClr val="262626"/>
                </a:solidFill>
                <a:ea typeface="Meiryo UI"/>
                <a:cs typeface="Times New Roman"/>
              </a:rPr>
              <a:t>形容詞動詞</a:t>
            </a:r>
            <a:r>
              <a:rPr lang="zh-TW" altLang="zh-TW" sz="1100" kern="100" dirty="0">
                <a:cs typeface="Times New Roman"/>
              </a:rPr>
              <a:t/>
            </a:r>
            <a:br>
              <a:rPr lang="zh-TW" altLang="zh-TW" sz="1100" kern="100" dirty="0">
                <a:cs typeface="Times New Roman"/>
              </a:rPr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0682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02634"/>
          </a:xfrm>
        </p:spPr>
        <p:txBody>
          <a:bodyPr>
            <a:normAutofit/>
          </a:bodyPr>
          <a:lstStyle/>
          <a:p>
            <a:pPr indent="-804545">
              <a:spcAft>
                <a:spcPts val="0"/>
              </a:spcAft>
            </a:pPr>
            <a:r>
              <a:rPr lang="zh-TW" altLang="zh-TW" sz="6000" b="1" kern="100" spc="75" dirty="0">
                <a:solidFill>
                  <a:srgbClr val="FF0000"/>
                </a:solidFill>
                <a:ea typeface="Meiryo UI"/>
                <a:cs typeface="Times New Roman"/>
              </a:rPr>
              <a:t>教科用書</a:t>
            </a: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r>
              <a:rPr lang="en-US" altLang="zh-TW" sz="1800" b="1" kern="100" spc="75" dirty="0">
                <a:solidFill>
                  <a:srgbClr val="FF0000"/>
                </a:solidFill>
                <a:latin typeface="Meiryo UI"/>
                <a:cs typeface="Times New Roman"/>
              </a:rPr>
              <a:t> </a:t>
            </a: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r>
              <a:rPr lang="zh-TW" altLang="zh-TW" b="1" kern="100" dirty="0">
                <a:ea typeface="Meiryo UI"/>
                <a:cs typeface="Times New Roman"/>
              </a:rPr>
              <a:t>『大家的日本語 </a:t>
            </a:r>
            <a:r>
              <a:rPr lang="zh-TW" altLang="zh-TW" b="1" kern="100" dirty="0" smtClean="0">
                <a:ea typeface="Meiryo UI"/>
                <a:cs typeface="Times New Roman"/>
              </a:rPr>
              <a:t>進階</a:t>
            </a:r>
            <a:r>
              <a:rPr lang="en-US" altLang="zh-TW" b="1" kern="100" dirty="0" smtClean="0">
                <a:ea typeface="Meiryo UI"/>
                <a:cs typeface="Times New Roman"/>
              </a:rPr>
              <a:t> </a:t>
            </a:r>
            <a:r>
              <a:rPr lang="en-US" altLang="zh-TW" sz="4800" b="1" kern="100" dirty="0" smtClean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II </a:t>
            </a:r>
            <a:r>
              <a:rPr lang="en-US" altLang="zh-TW" b="1" kern="100" dirty="0" smtClean="0">
                <a:ea typeface="Meiryo UI"/>
                <a:cs typeface="Times New Roman"/>
              </a:rPr>
              <a:t> </a:t>
            </a:r>
            <a:r>
              <a:rPr lang="zh-TW" altLang="zh-TW" b="1" kern="100" dirty="0">
                <a:ea typeface="Meiryo UI"/>
                <a:cs typeface="Times New Roman"/>
              </a:rPr>
              <a:t>改訂版』</a:t>
            </a: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r>
              <a:rPr lang="en-US" altLang="zh-TW" b="1" kern="100" dirty="0">
                <a:latin typeface="Meiryo UI"/>
                <a:cs typeface="Times New Roman"/>
              </a:rPr>
              <a:t>                    </a:t>
            </a:r>
            <a:r>
              <a:rPr lang="ja-JP" altLang="en-US" b="1" kern="100" dirty="0" smtClean="0">
                <a:latin typeface="Meiryo UI"/>
                <a:cs typeface="Times New Roman"/>
              </a:rPr>
              <a:t>　　　　　</a:t>
            </a:r>
            <a:r>
              <a:rPr lang="en-US" altLang="zh-TW" b="1" kern="100" dirty="0" smtClean="0">
                <a:latin typeface="Meiryo UI"/>
                <a:cs typeface="Times New Roman"/>
              </a:rPr>
              <a:t>  </a:t>
            </a:r>
            <a:r>
              <a:rPr lang="en-US" altLang="zh-TW" b="1" kern="100" dirty="0">
                <a:latin typeface="Meiryo UI"/>
                <a:cs typeface="Times New Roman"/>
              </a:rPr>
              <a:t>(2</a:t>
            </a:r>
            <a:r>
              <a:rPr lang="zh-TW" altLang="zh-TW" b="1" kern="100" dirty="0">
                <a:ea typeface="Meiryo UI"/>
                <a:cs typeface="Times New Roman"/>
              </a:rPr>
              <a:t>版</a:t>
            </a:r>
            <a:r>
              <a:rPr lang="en-US" altLang="zh-TW" b="1" kern="100" dirty="0">
                <a:ea typeface="Meiryo UI"/>
                <a:cs typeface="Times New Roman"/>
              </a:rPr>
              <a:t>)</a:t>
            </a: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r>
              <a:rPr lang="en-US" altLang="zh-TW" b="1" kern="100" dirty="0">
                <a:latin typeface="Meiryo UI"/>
                <a:cs typeface="Times New Roman"/>
              </a:rPr>
              <a:t>         </a:t>
            </a:r>
            <a:r>
              <a:rPr lang="en-US" altLang="zh-TW" sz="6000" b="1" kern="100" dirty="0">
                <a:latin typeface="Meiryo UI"/>
                <a:cs typeface="Times New Roman"/>
              </a:rPr>
              <a:t> </a:t>
            </a:r>
            <a:r>
              <a:rPr lang="ja-JP" altLang="en-US" sz="6000" b="1" kern="100" dirty="0" smtClean="0">
                <a:latin typeface="Meiryo UI"/>
                <a:cs typeface="Times New Roman"/>
              </a:rPr>
              <a:t>　　　</a:t>
            </a:r>
            <a:r>
              <a:rPr lang="zh-TW" altLang="zh-TW" b="1" kern="100" dirty="0" smtClean="0">
                <a:ea typeface="Meiryo UI"/>
                <a:cs typeface="Times New Roman"/>
              </a:rPr>
              <a:t>大</a:t>
            </a:r>
            <a:r>
              <a:rPr lang="zh-TW" altLang="zh-TW" b="1" kern="100" dirty="0">
                <a:ea typeface="Meiryo UI"/>
                <a:cs typeface="Times New Roman"/>
              </a:rPr>
              <a:t>新書局</a:t>
            </a:r>
            <a:r>
              <a:rPr lang="en-US" altLang="zh-TW" b="1" kern="100" dirty="0">
                <a:ea typeface="Meiryo UI"/>
                <a:cs typeface="Times New Roman"/>
              </a:rPr>
              <a:t>  </a:t>
            </a:r>
            <a:r>
              <a:rPr lang="zh-TW" altLang="zh-TW" b="1" kern="100" dirty="0" smtClean="0">
                <a:ea typeface="Meiryo UI"/>
                <a:cs typeface="細明體"/>
              </a:rPr>
              <a:t>出版</a:t>
            </a:r>
            <a:r>
              <a:rPr lang="en-US" altLang="zh-TW" sz="1400" b="1" kern="100" dirty="0" smtClean="0">
                <a:ea typeface="Meiryo UI"/>
                <a:cs typeface="細明體"/>
              </a:rPr>
              <a:t/>
            </a:r>
            <a:br>
              <a:rPr lang="en-US" altLang="zh-TW" sz="1400" b="1" kern="100" dirty="0" smtClean="0">
                <a:ea typeface="Meiryo UI"/>
                <a:cs typeface="細明體"/>
              </a:rPr>
            </a:b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r>
              <a:rPr lang="en-US" altLang="zh-TW" sz="1600" b="1" kern="100" dirty="0">
                <a:latin typeface="Meiryo UI"/>
                <a:cs typeface="細明體"/>
              </a:rPr>
              <a:t> </a:t>
            </a: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r>
              <a:rPr lang="en-US" altLang="zh-TW" b="1" kern="100" dirty="0">
                <a:solidFill>
                  <a:srgbClr val="3333FF"/>
                </a:solidFill>
                <a:latin typeface="Meiryo UI"/>
                <a:cs typeface="細明體"/>
              </a:rPr>
              <a:t>*</a:t>
            </a:r>
            <a:r>
              <a:rPr lang="zh-TW" altLang="zh-TW" b="1" kern="100" dirty="0">
                <a:ea typeface="Meiryo UI"/>
                <a:cs typeface="細明體"/>
              </a:rPr>
              <a:t>預定範圍</a:t>
            </a:r>
            <a:r>
              <a:rPr lang="en-US" altLang="zh-TW" b="1" kern="100" dirty="0">
                <a:ea typeface="Meiryo UI"/>
                <a:cs typeface="細明體"/>
              </a:rPr>
              <a:t>:</a:t>
            </a:r>
            <a:r>
              <a:rPr lang="zh-TW" altLang="zh-TW" b="1" kern="100" dirty="0">
                <a:ea typeface="Meiryo UI"/>
                <a:cs typeface="細明體"/>
              </a:rPr>
              <a:t>第</a:t>
            </a:r>
            <a:r>
              <a:rPr lang="en-US" altLang="zh-TW" b="1" kern="100" dirty="0">
                <a:latin typeface="Meiryo UI"/>
                <a:cs typeface="細明體"/>
              </a:rPr>
              <a:t>39</a:t>
            </a:r>
            <a:r>
              <a:rPr lang="zh-TW" altLang="zh-TW" b="1" kern="100" dirty="0">
                <a:ea typeface="Meiryo UI"/>
                <a:cs typeface="細明體"/>
              </a:rPr>
              <a:t>課</a:t>
            </a:r>
            <a:r>
              <a:rPr lang="ja-JP" altLang="zh-TW" b="1" kern="100" dirty="0">
                <a:ea typeface="Meiryo UI"/>
                <a:cs typeface="細明體"/>
              </a:rPr>
              <a:t>～</a:t>
            </a:r>
            <a:r>
              <a:rPr lang="zh-TW" altLang="zh-TW" b="1" kern="100" dirty="0">
                <a:ea typeface="Meiryo UI"/>
                <a:cs typeface="細明體"/>
              </a:rPr>
              <a:t>第</a:t>
            </a:r>
            <a:r>
              <a:rPr lang="en-US" altLang="zh-TW" b="1" kern="100" dirty="0">
                <a:latin typeface="Meiryo UI"/>
                <a:cs typeface="細明體"/>
              </a:rPr>
              <a:t>44</a:t>
            </a:r>
            <a:r>
              <a:rPr lang="zh-TW" altLang="zh-TW" b="1" kern="100" dirty="0">
                <a:ea typeface="Meiryo UI"/>
                <a:cs typeface="細明體"/>
              </a:rPr>
              <a:t>課</a:t>
            </a:r>
            <a:r>
              <a:rPr lang="zh-TW" altLang="zh-TW" sz="1600" kern="100" dirty="0">
                <a:cs typeface="Times New Roman"/>
              </a:rPr>
              <a:t/>
            </a:r>
            <a:br>
              <a:rPr lang="zh-TW" altLang="zh-TW" sz="1600" kern="100" dirty="0">
                <a:cs typeface="Times New Roman"/>
              </a:rPr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97178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>
            <a:normAutofit/>
          </a:bodyPr>
          <a:lstStyle/>
          <a:p>
            <a:pPr marL="925830" indent="-1734820" algn="l">
              <a:spcAft>
                <a:spcPts val="0"/>
              </a:spcAft>
            </a:pPr>
            <a:r>
              <a:rPr lang="zh-TW" altLang="zh-TW" b="1" kern="100" spc="75" dirty="0" smtClean="0">
                <a:solidFill>
                  <a:srgbClr val="FF0000"/>
                </a:solidFill>
                <a:ea typeface="Meiryo UI"/>
                <a:cs typeface="Times New Roman"/>
              </a:rPr>
              <a:t>成績</a:t>
            </a:r>
            <a:r>
              <a:rPr lang="zh-TW" altLang="zh-TW" b="1" kern="100" spc="75" dirty="0">
                <a:solidFill>
                  <a:srgbClr val="FF0000"/>
                </a:solidFill>
                <a:ea typeface="Meiryo UI"/>
                <a:cs typeface="Times New Roman"/>
              </a:rPr>
              <a:t>評量</a:t>
            </a:r>
            <a:r>
              <a:rPr lang="zh-TW" altLang="zh-TW" b="1" kern="100" spc="75" dirty="0" smtClean="0">
                <a:solidFill>
                  <a:srgbClr val="FF0000"/>
                </a:solidFill>
                <a:ea typeface="Meiryo UI"/>
                <a:cs typeface="Times New Roman"/>
              </a:rPr>
              <a:t>方式</a:t>
            </a:r>
            <a:r>
              <a:rPr lang="en-US" altLang="zh-TW" b="1" kern="100" spc="75" dirty="0" smtClean="0">
                <a:solidFill>
                  <a:srgbClr val="FF0000"/>
                </a:solidFill>
                <a:ea typeface="Meiryo UI"/>
                <a:cs typeface="Times New Roman"/>
              </a:rPr>
              <a:t/>
            </a:r>
            <a:br>
              <a:rPr lang="en-US" altLang="zh-TW" b="1" kern="100" spc="75" dirty="0" smtClean="0">
                <a:solidFill>
                  <a:srgbClr val="FF0000"/>
                </a:solidFill>
                <a:ea typeface="Meiryo UI"/>
                <a:cs typeface="Times New Roman"/>
              </a:rPr>
            </a:br>
            <a:r>
              <a:rPr lang="en-US" altLang="zh-TW" sz="1100" kern="100" dirty="0">
                <a:cs typeface="Times New Roman"/>
              </a:rPr>
              <a:t/>
            </a:r>
            <a:br>
              <a:rPr lang="en-US" altLang="zh-TW" sz="1100" kern="100" dirty="0">
                <a:cs typeface="Times New Roman"/>
              </a:rPr>
            </a:br>
            <a:r>
              <a:rPr lang="zh-TW" altLang="zh-TW" b="1" kern="100" spc="75" dirty="0" smtClean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平時</a:t>
            </a:r>
            <a:r>
              <a:rPr lang="zh-TW" altLang="zh-TW" b="1" kern="100" spc="75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成績</a:t>
            </a:r>
            <a:r>
              <a:rPr lang="en-US" altLang="zh-TW" b="1" kern="100" spc="75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 </a:t>
            </a:r>
            <a:r>
              <a:rPr lang="zh-TW" altLang="zh-TW" b="1" kern="100" spc="75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100 </a:t>
            </a:r>
            <a:r>
              <a:rPr lang="zh-TW" altLang="zh-TW" b="1" kern="100" spc="75" dirty="0" smtClean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%</a:t>
            </a:r>
            <a:r>
              <a:rPr lang="en-US" altLang="zh-TW" b="1" kern="100" spc="75" dirty="0" smtClean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/>
            </a:r>
            <a:br>
              <a:rPr lang="en-US" altLang="zh-TW" b="1" kern="100" spc="75" dirty="0" smtClean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</a:br>
            <a:r>
              <a:rPr lang="en-US" altLang="zh-TW" sz="1200" b="1" kern="100" spc="75" dirty="0" smtClean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/>
            </a:r>
            <a:br>
              <a:rPr lang="en-US" altLang="zh-TW" sz="1200" b="1" kern="100" spc="75" dirty="0" smtClean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</a:br>
            <a:r>
              <a:rPr lang="en-US" altLang="zh-TW" sz="1400" b="1" kern="100" spc="75" dirty="0">
                <a:ea typeface="Meiryo UI"/>
                <a:cs typeface="Times New Roman"/>
              </a:rPr>
              <a:t/>
            </a:r>
            <a:br>
              <a:rPr lang="en-US" altLang="zh-TW" sz="1400" b="1" kern="100" spc="75" dirty="0">
                <a:ea typeface="Meiryo UI"/>
                <a:cs typeface="Times New Roman"/>
              </a:rPr>
            </a:br>
            <a:r>
              <a:rPr lang="en-US" altLang="zh-TW" b="1" kern="100" spc="75" dirty="0" smtClean="0">
                <a:latin typeface="Meiryo UI"/>
                <a:cs typeface="Times New Roman"/>
              </a:rPr>
              <a:t> </a:t>
            </a:r>
            <a:r>
              <a:rPr lang="en-US" altLang="zh-TW" b="1" kern="100" spc="75" dirty="0">
                <a:latin typeface="Meiryo UI"/>
                <a:cs typeface="Times New Roman"/>
              </a:rPr>
              <a:t>1.</a:t>
            </a:r>
            <a:r>
              <a:rPr lang="zh-TW" altLang="zh-TW" b="1" kern="100" spc="75" dirty="0">
                <a:ea typeface="Meiryo UI"/>
                <a:cs typeface="Times New Roman"/>
              </a:rPr>
              <a:t>筆試</a:t>
            </a:r>
            <a:r>
              <a:rPr lang="de-DE" altLang="zh-TW" b="1" kern="100" spc="75" dirty="0">
                <a:ea typeface="Meiryo UI"/>
                <a:cs typeface="Times New Roman"/>
              </a:rPr>
              <a:t>: </a:t>
            </a:r>
            <a:r>
              <a:rPr lang="en-US" altLang="zh-TW" b="1" kern="100" spc="75" dirty="0">
                <a:latin typeface="Meiryo UI"/>
                <a:cs typeface="Times New Roman"/>
              </a:rPr>
              <a:t>90</a:t>
            </a:r>
            <a:r>
              <a:rPr lang="en-US" altLang="zh-TW" b="1" kern="100" spc="75" dirty="0" smtClean="0">
                <a:latin typeface="Meiryo UI"/>
                <a:cs typeface="Times New Roman"/>
              </a:rPr>
              <a:t>%</a:t>
            </a:r>
            <a:r>
              <a:rPr lang="en-US" altLang="zh-TW" sz="1200" b="1" kern="100" spc="75" dirty="0" smtClean="0">
                <a:latin typeface="Meiryo UI"/>
                <a:cs typeface="Times New Roman"/>
              </a:rPr>
              <a:t/>
            </a:r>
            <a:br>
              <a:rPr lang="en-US" altLang="zh-TW" sz="1200" b="1" kern="100" spc="75" dirty="0" smtClean="0">
                <a:latin typeface="Meiryo UI"/>
                <a:cs typeface="Times New Roman"/>
              </a:rPr>
            </a:br>
            <a:r>
              <a:rPr lang="en-US" altLang="zh-TW" sz="1200" b="1" kern="100" spc="75" dirty="0">
                <a:latin typeface="Meiryo UI"/>
                <a:cs typeface="Times New Roman"/>
              </a:rPr>
              <a:t/>
            </a:r>
            <a:br>
              <a:rPr lang="en-US" altLang="zh-TW" sz="1200" b="1" kern="100" spc="75" dirty="0">
                <a:latin typeface="Meiryo UI"/>
                <a:cs typeface="Times New Roman"/>
              </a:rPr>
            </a:br>
            <a:r>
              <a:rPr lang="zh-TW" altLang="zh-TW" sz="1100" kern="100" dirty="0">
                <a:cs typeface="Times New Roman"/>
              </a:rPr>
              <a:t/>
            </a:r>
            <a:br>
              <a:rPr lang="zh-TW" altLang="zh-TW" sz="1100" kern="100" dirty="0">
                <a:cs typeface="Times New Roman"/>
              </a:rPr>
            </a:br>
            <a:r>
              <a:rPr lang="en-US" altLang="zh-TW" b="1" kern="100" spc="75" dirty="0">
                <a:latin typeface="Meiryo UI"/>
                <a:cs typeface="Times New Roman"/>
              </a:rPr>
              <a:t> </a:t>
            </a:r>
            <a:r>
              <a:rPr lang="en-US" altLang="zh-TW" b="1" kern="100" spc="75" dirty="0" smtClean="0">
                <a:latin typeface="Meiryo UI"/>
                <a:cs typeface="Times New Roman"/>
              </a:rPr>
              <a:t>2</a:t>
            </a:r>
            <a:r>
              <a:rPr lang="en-US" altLang="zh-TW" b="1" kern="100" spc="75" dirty="0">
                <a:latin typeface="Meiryo UI"/>
                <a:cs typeface="Times New Roman"/>
              </a:rPr>
              <a:t>.</a:t>
            </a:r>
            <a:r>
              <a:rPr lang="ja-JP" altLang="zh-TW" b="1" kern="100" spc="75" dirty="0">
                <a:ea typeface="Meiryo UI"/>
                <a:cs typeface="細明體"/>
              </a:rPr>
              <a:t>出席成績</a:t>
            </a:r>
            <a:r>
              <a:rPr lang="en-US" altLang="zh-TW" b="1" kern="100" spc="75" dirty="0">
                <a:latin typeface="Meiryo UI"/>
                <a:cs typeface="細明體"/>
              </a:rPr>
              <a:t>:</a:t>
            </a:r>
            <a:r>
              <a:rPr lang="en-US" altLang="zh-TW" b="1" kern="100" spc="75" dirty="0">
                <a:latin typeface="Meiryo UI"/>
                <a:cs typeface="Times New Roman"/>
              </a:rPr>
              <a:t>10</a:t>
            </a:r>
            <a:r>
              <a:rPr lang="en-US" altLang="zh-TW" b="1" kern="100" spc="75" dirty="0" smtClean="0">
                <a:latin typeface="Meiryo UI"/>
                <a:cs typeface="Times New Roman"/>
              </a:rPr>
              <a:t>%</a:t>
            </a:r>
            <a:r>
              <a:rPr lang="en-US" altLang="zh-TW" sz="800" b="1" kern="100" spc="75" dirty="0" smtClean="0">
                <a:latin typeface="Meiryo UI"/>
                <a:cs typeface="Times New Roman"/>
              </a:rPr>
              <a:t/>
            </a:r>
            <a:br>
              <a:rPr lang="en-US" altLang="zh-TW" sz="800" b="1" kern="100" spc="75" dirty="0" smtClean="0">
                <a:latin typeface="Meiryo UI"/>
                <a:cs typeface="Times New Roman"/>
              </a:rPr>
            </a:br>
            <a:r>
              <a:rPr lang="en-US" altLang="zh-TW" sz="1400" b="1" kern="100" spc="75" dirty="0" smtClean="0">
                <a:latin typeface="Meiryo UI"/>
                <a:cs typeface="Times New Roman"/>
              </a:rPr>
              <a:t/>
            </a:r>
            <a:br>
              <a:rPr lang="en-US" altLang="zh-TW" sz="1400" b="1" kern="100" spc="75" dirty="0" smtClean="0">
                <a:latin typeface="Meiryo UI"/>
                <a:cs typeface="Times New Roman"/>
              </a:rPr>
            </a:br>
            <a:r>
              <a:rPr lang="en-US" altLang="zh-TW" sz="1400" b="1" kern="100" spc="75" dirty="0">
                <a:latin typeface="Meiryo UI"/>
                <a:cs typeface="Times New Roman"/>
              </a:rPr>
              <a:t/>
            </a:r>
            <a:br>
              <a:rPr lang="en-US" altLang="zh-TW" sz="1400" b="1" kern="100" spc="75" dirty="0">
                <a:latin typeface="Meiryo UI"/>
                <a:cs typeface="Times New Roman"/>
              </a:rPr>
            </a:br>
            <a:r>
              <a:rPr lang="en-US" altLang="zh-TW" b="1" kern="100" spc="75" dirty="0" smtClean="0">
                <a:solidFill>
                  <a:srgbClr val="3333FF"/>
                </a:solidFill>
                <a:latin typeface="Meiryo UI"/>
                <a:cs typeface="Times New Roman"/>
              </a:rPr>
              <a:t>**</a:t>
            </a:r>
            <a:r>
              <a:rPr lang="zh-TW" altLang="zh-TW" b="1" kern="100" spc="75" dirty="0">
                <a:solidFill>
                  <a:srgbClr val="3333FF"/>
                </a:solidFill>
                <a:ea typeface="Meiryo UI"/>
                <a:cs typeface="Times New Roman"/>
              </a:rPr>
              <a:t>缺席次數超過</a:t>
            </a:r>
            <a:r>
              <a:rPr lang="en-US" altLang="zh-TW" b="1" kern="100" spc="75" dirty="0">
                <a:solidFill>
                  <a:srgbClr val="3333FF"/>
                </a:solidFill>
                <a:ea typeface="Meiryo UI"/>
                <a:cs typeface="Times New Roman"/>
              </a:rPr>
              <a:t>4</a:t>
            </a:r>
            <a:r>
              <a:rPr lang="zh-TW" altLang="zh-TW" b="1" kern="100" spc="75" dirty="0" smtClean="0">
                <a:solidFill>
                  <a:srgbClr val="3333FF"/>
                </a:solidFill>
                <a:ea typeface="Meiryo UI"/>
                <a:cs typeface="Times New Roman"/>
              </a:rPr>
              <a:t>次</a:t>
            </a:r>
            <a:r>
              <a:rPr lang="zh-TW" altLang="en-US" b="1" kern="100" spc="75" dirty="0" smtClean="0">
                <a:solidFill>
                  <a:srgbClr val="3333FF"/>
                </a:solidFill>
                <a:ea typeface="Meiryo UI"/>
                <a:cs typeface="Times New Roman"/>
              </a:rPr>
              <a:t>則</a:t>
            </a:r>
            <a:r>
              <a:rPr lang="zh-TW" altLang="zh-TW" b="1" kern="100" spc="75" dirty="0" smtClean="0">
                <a:solidFill>
                  <a:srgbClr val="3333FF"/>
                </a:solidFill>
                <a:ea typeface="Meiryo UI"/>
                <a:cs typeface="Times New Roman"/>
              </a:rPr>
              <a:t>無法</a:t>
            </a:r>
            <a:r>
              <a:rPr lang="zh-TW" altLang="en-US" b="1" kern="100" spc="75" dirty="0" smtClean="0">
                <a:solidFill>
                  <a:srgbClr val="3333FF"/>
                </a:solidFill>
                <a:ea typeface="Meiryo UI"/>
                <a:cs typeface="Times New Roman"/>
              </a:rPr>
              <a:t>  </a:t>
            </a:r>
            <a:r>
              <a:rPr lang="en-US" altLang="zh-TW" b="1" kern="100" spc="75" dirty="0" smtClean="0">
                <a:solidFill>
                  <a:srgbClr val="3333FF"/>
                </a:solidFill>
                <a:ea typeface="Meiryo UI"/>
                <a:cs typeface="Times New Roman"/>
              </a:rPr>
              <a:t/>
            </a:r>
            <a:br>
              <a:rPr lang="en-US" altLang="zh-TW" b="1" kern="100" spc="75" dirty="0" smtClean="0">
                <a:solidFill>
                  <a:srgbClr val="3333FF"/>
                </a:solidFill>
                <a:ea typeface="Meiryo UI"/>
                <a:cs typeface="Times New Roman"/>
              </a:rPr>
            </a:br>
            <a:r>
              <a:rPr lang="zh-TW" altLang="en-US" b="1" kern="100" spc="75" dirty="0">
                <a:solidFill>
                  <a:srgbClr val="3333FF"/>
                </a:solidFill>
                <a:ea typeface="Meiryo UI"/>
                <a:cs typeface="Times New Roman"/>
              </a:rPr>
              <a:t> </a:t>
            </a:r>
            <a:r>
              <a:rPr lang="zh-TW" altLang="en-US" b="1" kern="100" spc="75" dirty="0" smtClean="0">
                <a:solidFill>
                  <a:srgbClr val="3333FF"/>
                </a:solidFill>
                <a:ea typeface="Meiryo UI"/>
                <a:cs typeface="Times New Roman"/>
              </a:rPr>
              <a:t>    </a:t>
            </a:r>
            <a:r>
              <a:rPr lang="zh-TW" altLang="zh-TW" b="1" kern="100" spc="75" dirty="0" smtClean="0">
                <a:solidFill>
                  <a:srgbClr val="3333FF"/>
                </a:solidFill>
                <a:ea typeface="Meiryo UI"/>
                <a:cs typeface="Times New Roman"/>
              </a:rPr>
              <a:t>取得</a:t>
            </a:r>
            <a:r>
              <a:rPr lang="zh-TW" altLang="zh-TW" b="1" kern="100" spc="75" dirty="0">
                <a:solidFill>
                  <a:srgbClr val="3333FF"/>
                </a:solidFill>
                <a:ea typeface="Meiryo UI"/>
                <a:cs typeface="Times New Roman"/>
              </a:rPr>
              <a:t>學分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43442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5184576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zh-TW" altLang="zh-TW" sz="8000" b="1" kern="100" spc="75" dirty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細明體"/>
              </a:rPr>
              <a:t>旅遊日文</a:t>
            </a:r>
            <a:r>
              <a:rPr lang="en-US" altLang="zh-TW" sz="8000" b="1" kern="100" spc="75" dirty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(</a:t>
            </a:r>
            <a:r>
              <a:rPr lang="zh-TW" altLang="zh-TW" sz="8000" b="1" kern="100" spc="75" dirty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二</a:t>
            </a:r>
            <a:r>
              <a:rPr lang="en-US" altLang="zh-TW" sz="8000" b="1" kern="100" spc="75" dirty="0" smtClean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)</a:t>
            </a:r>
            <a:r>
              <a:rPr lang="en-US" altLang="zh-TW" sz="1600" b="1" kern="100" spc="75" dirty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/>
            </a:r>
            <a:br>
              <a:rPr lang="en-US" altLang="zh-TW" sz="1600" b="1" kern="100" spc="75" dirty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</a:br>
            <a:r>
              <a:rPr lang="en-US" altLang="zh-TW" sz="7200" b="1" kern="100" spc="75" dirty="0" smtClean="0">
                <a:solidFill>
                  <a:srgbClr val="262626"/>
                </a:solidFill>
                <a:latin typeface="Meiryo UI"/>
                <a:cs typeface="Times New Roman"/>
              </a:rPr>
              <a:t> </a:t>
            </a:r>
            <a:br>
              <a:rPr lang="en-US" altLang="zh-TW" sz="7200" b="1" kern="100" spc="75" dirty="0" smtClean="0">
                <a:solidFill>
                  <a:srgbClr val="262626"/>
                </a:solidFill>
                <a:latin typeface="Meiryo UI"/>
                <a:cs typeface="Times New Roman"/>
              </a:rPr>
            </a:br>
            <a:r>
              <a:rPr lang="zh-TW" altLang="zh-TW" sz="7200" b="1" kern="100" spc="75" dirty="0" smtClean="0">
                <a:solidFill>
                  <a:srgbClr val="3333FF"/>
                </a:solidFill>
                <a:ea typeface="Meiryo UI"/>
                <a:cs typeface="Times New Roman"/>
              </a:rPr>
              <a:t>小</a:t>
            </a:r>
            <a:r>
              <a:rPr lang="zh-TW" altLang="zh-TW" sz="7200" b="1" kern="100" spc="75" dirty="0">
                <a:solidFill>
                  <a:srgbClr val="3333FF"/>
                </a:solidFill>
                <a:ea typeface="Meiryo UI"/>
                <a:cs typeface="Times New Roman"/>
              </a:rPr>
              <a:t>面授</a:t>
            </a:r>
            <a:r>
              <a:rPr lang="zh-TW" altLang="zh-TW" sz="800" kern="100" dirty="0">
                <a:cs typeface="Times New Roman"/>
              </a:rPr>
              <a:t/>
            </a:r>
            <a:br>
              <a:rPr lang="zh-TW" altLang="zh-TW" sz="800" kern="100" dirty="0">
                <a:cs typeface="Times New Roman"/>
              </a:rPr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41853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66730"/>
          </a:xfrm>
        </p:spPr>
        <p:txBody>
          <a:bodyPr>
            <a:normAutofit fontScale="90000"/>
          </a:bodyPr>
          <a:lstStyle/>
          <a:p>
            <a:pPr algn="l">
              <a:spcAft>
                <a:spcPts val="0"/>
              </a:spcAft>
            </a:pPr>
            <a:r>
              <a:rPr lang="en-US" altLang="zh-TW" b="1" kern="100" spc="75" dirty="0" smtClean="0">
                <a:solidFill>
                  <a:srgbClr val="FF0000"/>
                </a:solidFill>
                <a:ea typeface="Meiryo UI"/>
                <a:cs typeface="Times New Roman"/>
              </a:rPr>
              <a:t/>
            </a:r>
            <a:br>
              <a:rPr lang="en-US" altLang="zh-TW" b="1" kern="100" spc="75" dirty="0" smtClean="0">
                <a:solidFill>
                  <a:srgbClr val="FF0000"/>
                </a:solidFill>
                <a:ea typeface="Meiryo UI"/>
                <a:cs typeface="Times New Roman"/>
              </a:rPr>
            </a:br>
            <a:r>
              <a:rPr lang="zh-TW" altLang="zh-TW" b="1" kern="100" spc="75" dirty="0" smtClean="0">
                <a:solidFill>
                  <a:srgbClr val="FF0000"/>
                </a:solidFill>
                <a:ea typeface="Meiryo UI"/>
                <a:cs typeface="Times New Roman"/>
              </a:rPr>
              <a:t>課程主題</a:t>
            </a:r>
            <a:r>
              <a:rPr lang="en-US" altLang="zh-TW" sz="1400" b="1" kern="100" spc="75" dirty="0" smtClean="0">
                <a:solidFill>
                  <a:srgbClr val="FF0000"/>
                </a:solidFill>
                <a:ea typeface="Meiryo UI"/>
                <a:cs typeface="Times New Roman"/>
              </a:rPr>
              <a:t/>
            </a:r>
            <a:br>
              <a:rPr lang="en-US" altLang="zh-TW" sz="1400" b="1" kern="100" spc="75" dirty="0" smtClean="0">
                <a:solidFill>
                  <a:srgbClr val="FF0000"/>
                </a:solidFill>
                <a:ea typeface="Meiryo UI"/>
                <a:cs typeface="Times New Roman"/>
              </a:rPr>
            </a:br>
            <a:r>
              <a:rPr lang="en-US" altLang="zh-TW" sz="1400" b="1" kern="100" spc="75" dirty="0">
                <a:solidFill>
                  <a:srgbClr val="FF0000"/>
                </a:solidFill>
                <a:ea typeface="Meiryo UI"/>
                <a:cs typeface="Times New Roman"/>
              </a:rPr>
              <a:t/>
            </a:r>
            <a:br>
              <a:rPr lang="en-US" altLang="zh-TW" sz="1400" b="1" kern="100" spc="75" dirty="0">
                <a:solidFill>
                  <a:srgbClr val="FF0000"/>
                </a:solidFill>
                <a:ea typeface="Meiryo UI"/>
                <a:cs typeface="Times New Roman"/>
              </a:rPr>
            </a:br>
            <a:r>
              <a:rPr lang="zh-TW" altLang="zh-TW" sz="1100" kern="100" dirty="0">
                <a:cs typeface="Times New Roman"/>
              </a:rPr>
              <a:t/>
            </a:r>
            <a:br>
              <a:rPr lang="zh-TW" altLang="zh-TW" sz="1100" kern="100" dirty="0">
                <a:cs typeface="Times New Roman"/>
              </a:rPr>
            </a:br>
            <a:r>
              <a:rPr lang="en-US" altLang="zh-TW" b="1" kern="100" spc="75" dirty="0">
                <a:solidFill>
                  <a:srgbClr val="262626"/>
                </a:solidFill>
                <a:latin typeface="Meiryo UI"/>
                <a:cs typeface="Times New Roman"/>
              </a:rPr>
              <a:t>1.</a:t>
            </a:r>
            <a:r>
              <a:rPr lang="zh-TW" altLang="zh-TW" b="1" kern="100" spc="75" dirty="0">
                <a:solidFill>
                  <a:srgbClr val="262626"/>
                </a:solidFill>
                <a:ea typeface="Meiryo UI"/>
                <a:cs typeface="細明體"/>
              </a:rPr>
              <a:t>票</a:t>
            </a:r>
            <a:r>
              <a:rPr lang="zh-TW" altLang="zh-TW" b="1" kern="100" dirty="0">
                <a:ea typeface="Meiryo UI"/>
                <a:cs typeface="Times New Roman"/>
              </a:rPr>
              <a:t>務、機場櫃檯報到、</a:t>
            </a:r>
            <a:r>
              <a:rPr lang="en-US" altLang="zh-TW" b="1" kern="100" dirty="0">
                <a:ea typeface="Meiryo UI"/>
                <a:cs typeface="Times New Roman"/>
              </a:rPr>
              <a:t> </a:t>
            </a:r>
            <a:r>
              <a:rPr lang="zh-TW" altLang="zh-TW" b="1" kern="100" dirty="0" smtClean="0">
                <a:ea typeface="Meiryo UI"/>
                <a:cs typeface="Times New Roman"/>
              </a:rPr>
              <a:t>通</a:t>
            </a:r>
            <a:r>
              <a:rPr lang="zh-TW" altLang="zh-TW" b="1" kern="100" dirty="0">
                <a:ea typeface="Meiryo UI"/>
                <a:cs typeface="Times New Roman"/>
              </a:rPr>
              <a:t>關及</a:t>
            </a:r>
            <a:r>
              <a:rPr lang="zh-TW" altLang="zh-TW" b="1" kern="100" dirty="0" smtClean="0">
                <a:ea typeface="Meiryo UI"/>
                <a:cs typeface="Times New Roman"/>
              </a:rPr>
              <a:t>辦理</a:t>
            </a:r>
            <a:r>
              <a:rPr lang="zh-TW" altLang="en-US" b="1" kern="100" dirty="0" smtClean="0">
                <a:ea typeface="Meiryo UI"/>
                <a:cs typeface="Times New Roman"/>
              </a:rPr>
              <a:t> </a:t>
            </a:r>
            <a:r>
              <a:rPr lang="en-US" altLang="zh-TW" b="1" kern="100" dirty="0" smtClean="0">
                <a:ea typeface="Meiryo UI"/>
                <a:cs typeface="Times New Roman"/>
              </a:rPr>
              <a:t/>
            </a:r>
            <a:br>
              <a:rPr lang="en-US" altLang="zh-TW" b="1" kern="100" dirty="0" smtClean="0">
                <a:ea typeface="Meiryo UI"/>
                <a:cs typeface="Times New Roman"/>
              </a:rPr>
            </a:br>
            <a:r>
              <a:rPr lang="zh-TW" altLang="en-US" b="1" kern="100" dirty="0">
                <a:ea typeface="Meiryo UI"/>
                <a:cs typeface="Times New Roman"/>
              </a:rPr>
              <a:t> </a:t>
            </a:r>
            <a:r>
              <a:rPr lang="zh-TW" altLang="en-US" b="1" kern="100" dirty="0" smtClean="0">
                <a:ea typeface="Meiryo UI"/>
                <a:cs typeface="Times New Roman"/>
              </a:rPr>
              <a:t>   </a:t>
            </a:r>
            <a:r>
              <a:rPr lang="zh-TW" altLang="zh-TW" b="1" kern="100" dirty="0" smtClean="0">
                <a:ea typeface="Meiryo UI"/>
                <a:cs typeface="Times New Roman"/>
              </a:rPr>
              <a:t>入</a:t>
            </a:r>
            <a:r>
              <a:rPr lang="zh-TW" altLang="zh-TW" b="1" kern="100" dirty="0">
                <a:ea typeface="Meiryo UI"/>
                <a:cs typeface="Times New Roman"/>
              </a:rPr>
              <a:t>出境</a:t>
            </a:r>
            <a:r>
              <a:rPr lang="zh-TW" altLang="zh-TW" b="1" kern="100" dirty="0" smtClean="0">
                <a:ea typeface="Meiryo UI"/>
                <a:cs typeface="Times New Roman"/>
              </a:rPr>
              <a:t>手續</a:t>
            </a:r>
            <a:r>
              <a:rPr lang="zh-TW" altLang="zh-TW" b="1" kern="100" dirty="0">
                <a:ea typeface="Meiryo UI"/>
                <a:cs typeface="Times New Roman"/>
              </a:rPr>
              <a:t>等相關會話</a:t>
            </a:r>
            <a:r>
              <a:rPr lang="zh-TW" altLang="zh-TW" sz="1100" kern="100" dirty="0">
                <a:cs typeface="Times New Roman"/>
              </a:rPr>
              <a:t/>
            </a:r>
            <a:br>
              <a:rPr lang="zh-TW" altLang="zh-TW" sz="1100" kern="100" dirty="0">
                <a:cs typeface="Times New Roman"/>
              </a:rPr>
            </a:br>
            <a:r>
              <a:rPr lang="en-US" altLang="zh-TW" sz="1100" b="1" kern="100" dirty="0">
                <a:latin typeface="Meiryo UI"/>
                <a:cs typeface="Times New Roman"/>
              </a:rPr>
              <a:t> </a:t>
            </a:r>
            <a:r>
              <a:rPr lang="zh-TW" altLang="zh-TW" sz="1100" kern="100" dirty="0">
                <a:cs typeface="Times New Roman"/>
              </a:rPr>
              <a:t/>
            </a:r>
            <a:br>
              <a:rPr lang="zh-TW" altLang="zh-TW" sz="1100" kern="100" dirty="0">
                <a:cs typeface="Times New Roman"/>
              </a:rPr>
            </a:br>
            <a:r>
              <a:rPr lang="en-US" altLang="zh-TW" b="1" kern="100" spc="75" dirty="0">
                <a:solidFill>
                  <a:srgbClr val="262626"/>
                </a:solidFill>
                <a:latin typeface="Meiryo UI"/>
                <a:cs typeface="Times New Roman"/>
              </a:rPr>
              <a:t>2.</a:t>
            </a:r>
            <a:r>
              <a:rPr lang="en-US" altLang="zh-TW" sz="1100" kern="100" dirty="0">
                <a:latin typeface="Meiryo UI"/>
                <a:cs typeface="Times New Roman"/>
              </a:rPr>
              <a:t> </a:t>
            </a:r>
            <a:r>
              <a:rPr lang="zh-TW" altLang="zh-TW" b="1" kern="100" spc="75" dirty="0">
                <a:solidFill>
                  <a:srgbClr val="262626"/>
                </a:solidFill>
                <a:ea typeface="Meiryo UI"/>
                <a:cs typeface="Times New Roman"/>
              </a:rPr>
              <a:t>飯店設備及服務、</a:t>
            </a:r>
            <a:r>
              <a:rPr lang="zh-TW" altLang="zh-TW" b="1" kern="100" dirty="0" smtClean="0">
                <a:ea typeface="Meiryo UI"/>
                <a:cs typeface="Times New Roman"/>
              </a:rPr>
              <a:t>飯店</a:t>
            </a:r>
            <a:r>
              <a:rPr lang="zh-TW" altLang="zh-TW" b="1" kern="100" dirty="0">
                <a:ea typeface="Meiryo UI"/>
                <a:cs typeface="Times New Roman"/>
              </a:rPr>
              <a:t>辦理</a:t>
            </a:r>
            <a:r>
              <a:rPr lang="zh-TW" altLang="zh-TW" b="1" kern="100" dirty="0" smtClean="0">
                <a:ea typeface="Meiryo UI"/>
                <a:cs typeface="Times New Roman"/>
              </a:rPr>
              <a:t>報到</a:t>
            </a:r>
            <a:r>
              <a:rPr lang="zh-TW" altLang="en-US" b="1" kern="100" dirty="0" smtClean="0">
                <a:ea typeface="Meiryo UI"/>
                <a:cs typeface="Times New Roman"/>
              </a:rPr>
              <a:t> </a:t>
            </a:r>
            <a:r>
              <a:rPr lang="en-US" altLang="zh-TW" b="1" kern="100" dirty="0" smtClean="0">
                <a:ea typeface="Meiryo UI"/>
                <a:cs typeface="Times New Roman"/>
              </a:rPr>
              <a:t/>
            </a:r>
            <a:br>
              <a:rPr lang="en-US" altLang="zh-TW" b="1" kern="100" dirty="0" smtClean="0">
                <a:ea typeface="Meiryo UI"/>
                <a:cs typeface="Times New Roman"/>
              </a:rPr>
            </a:br>
            <a:r>
              <a:rPr lang="zh-TW" altLang="en-US" b="1" kern="100" dirty="0">
                <a:ea typeface="Meiryo UI"/>
                <a:cs typeface="Times New Roman"/>
              </a:rPr>
              <a:t> </a:t>
            </a:r>
            <a:r>
              <a:rPr lang="zh-TW" altLang="en-US" b="1" kern="100" dirty="0" smtClean="0">
                <a:ea typeface="Meiryo UI"/>
                <a:cs typeface="Times New Roman"/>
              </a:rPr>
              <a:t>   </a:t>
            </a:r>
            <a:r>
              <a:rPr lang="zh-TW" altLang="zh-TW" b="1" kern="100" dirty="0" smtClean="0">
                <a:ea typeface="Meiryo UI"/>
                <a:cs typeface="Times New Roman"/>
              </a:rPr>
              <a:t>‧</a:t>
            </a:r>
            <a:r>
              <a:rPr lang="zh-TW" altLang="zh-TW" b="1" kern="100" dirty="0">
                <a:ea typeface="Meiryo UI"/>
                <a:cs typeface="Times New Roman"/>
              </a:rPr>
              <a:t>退房等</a:t>
            </a:r>
            <a:r>
              <a:rPr lang="zh-TW" altLang="zh-TW" b="1" kern="100" dirty="0" smtClean="0">
                <a:ea typeface="Meiryo UI"/>
                <a:cs typeface="Times New Roman"/>
              </a:rPr>
              <a:t>其他</a:t>
            </a:r>
            <a:r>
              <a:rPr lang="zh-TW" altLang="zh-TW" b="1" kern="100" dirty="0">
                <a:ea typeface="Meiryo UI"/>
                <a:cs typeface="Times New Roman"/>
              </a:rPr>
              <a:t>住宿進階補充</a:t>
            </a:r>
            <a:r>
              <a:rPr lang="zh-TW" altLang="zh-TW" b="1" kern="100" dirty="0" smtClean="0">
                <a:ea typeface="Meiryo UI"/>
                <a:cs typeface="Times New Roman"/>
              </a:rPr>
              <a:t>用語</a:t>
            </a:r>
            <a:r>
              <a:rPr lang="en-US" altLang="zh-TW" b="1" kern="100" dirty="0" smtClean="0">
                <a:ea typeface="Meiryo UI"/>
                <a:cs typeface="Times New Roman"/>
              </a:rPr>
              <a:t/>
            </a:r>
            <a:br>
              <a:rPr lang="en-US" altLang="zh-TW" b="1" kern="100" dirty="0" smtClean="0">
                <a:ea typeface="Meiryo UI"/>
                <a:cs typeface="Times New Roman"/>
              </a:rPr>
            </a:br>
            <a:r>
              <a:rPr lang="en-US" altLang="zh-TW" sz="5300" b="1" kern="100" spc="75" dirty="0" smtClean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3.</a:t>
            </a:r>
            <a:r>
              <a:rPr lang="zh-TW" altLang="zh-TW" b="1" kern="100" dirty="0" smtClean="0">
                <a:ea typeface="Meiryo UI"/>
                <a:cs typeface="Times New Roman"/>
              </a:rPr>
              <a:t>購物</a:t>
            </a:r>
            <a:r>
              <a:rPr lang="zh-TW" altLang="zh-TW" b="1" kern="100" dirty="0">
                <a:ea typeface="Meiryo UI"/>
                <a:cs typeface="Times New Roman"/>
              </a:rPr>
              <a:t>相關用語</a:t>
            </a:r>
            <a:r>
              <a:rPr lang="zh-TW" altLang="zh-TW" sz="1100" kern="100" dirty="0">
                <a:cs typeface="Times New Roman"/>
              </a:rPr>
              <a:t/>
            </a:r>
            <a:br>
              <a:rPr lang="zh-TW" altLang="zh-TW" sz="1100" kern="100" dirty="0">
                <a:cs typeface="Times New Roman"/>
              </a:rPr>
            </a:br>
            <a:r>
              <a:rPr lang="en-US" altLang="zh-TW" sz="5300" b="1" kern="100" spc="75" dirty="0">
                <a:solidFill>
                  <a:srgbClr val="262626"/>
                </a:solidFill>
                <a:latin typeface="Meiryo UI"/>
                <a:cs typeface="Times New Roman"/>
              </a:rPr>
              <a:t>4.</a:t>
            </a:r>
            <a:r>
              <a:rPr lang="zh-TW" altLang="zh-TW" b="1" kern="100" dirty="0">
                <a:ea typeface="Meiryo UI"/>
                <a:cs typeface="Times New Roman"/>
              </a:rPr>
              <a:t>日本海沿線</a:t>
            </a:r>
            <a:r>
              <a:rPr lang="zh-TW" altLang="zh-TW" b="1" kern="100" dirty="0" smtClean="0">
                <a:ea typeface="Meiryo UI"/>
                <a:cs typeface="Times New Roman"/>
              </a:rPr>
              <a:t>旅遊景點介紹</a:t>
            </a:r>
            <a:r>
              <a:rPr lang="zh-TW" altLang="zh-TW" sz="1100" kern="100" dirty="0">
                <a:cs typeface="Times New Roman"/>
              </a:rPr>
              <a:t/>
            </a:r>
            <a:br>
              <a:rPr lang="zh-TW" altLang="zh-TW" sz="1100" kern="100" dirty="0">
                <a:cs typeface="Times New Roman"/>
              </a:rPr>
            </a:br>
            <a:r>
              <a:rPr lang="en-US" altLang="zh-TW" b="1" kern="100" spc="75" dirty="0">
                <a:solidFill>
                  <a:srgbClr val="262626"/>
                </a:solidFill>
                <a:latin typeface="Meiryo UI"/>
                <a:cs typeface="Times New Roman"/>
              </a:rPr>
              <a:t>5.</a:t>
            </a:r>
            <a:r>
              <a:rPr lang="zh-TW" altLang="zh-TW" b="1" kern="100" dirty="0">
                <a:ea typeface="Meiryo UI"/>
                <a:cs typeface="Times New Roman"/>
              </a:rPr>
              <a:t>日本</a:t>
            </a:r>
            <a:r>
              <a:rPr lang="zh-TW" altLang="zh-TW" b="1" kern="100" dirty="0">
                <a:ea typeface="Meiryo UI"/>
                <a:cs typeface="細明體"/>
              </a:rPr>
              <a:t>旅遊交通</a:t>
            </a:r>
            <a:r>
              <a:rPr lang="zh-TW" altLang="zh-TW" b="1" kern="100" dirty="0">
                <a:ea typeface="Meiryo UI"/>
                <a:cs typeface="Times New Roman"/>
              </a:rPr>
              <a:t>介紹</a:t>
            </a:r>
            <a:r>
              <a:rPr lang="zh-TW" altLang="zh-TW" sz="1100" kern="100" dirty="0">
                <a:cs typeface="Times New Roman"/>
              </a:rPr>
              <a:t/>
            </a:r>
            <a:br>
              <a:rPr lang="zh-TW" altLang="zh-TW" sz="1100" kern="100" dirty="0">
                <a:cs typeface="Times New Roman"/>
              </a:rPr>
            </a:br>
            <a:r>
              <a:rPr lang="en-US" altLang="zh-TW" b="1" kern="100" spc="75" dirty="0">
                <a:solidFill>
                  <a:srgbClr val="262626"/>
                </a:solidFill>
                <a:latin typeface="Meiryo UI"/>
                <a:cs typeface="Times New Roman"/>
              </a:rPr>
              <a:t>6.</a:t>
            </a:r>
            <a:r>
              <a:rPr lang="zh-TW" altLang="zh-TW" b="1" kern="100" dirty="0">
                <a:ea typeface="Meiryo UI"/>
                <a:cs typeface="Times New Roman"/>
              </a:rPr>
              <a:t>日語領隊及導遊</a:t>
            </a:r>
            <a:r>
              <a:rPr lang="zh-TW" altLang="zh-TW" b="1" kern="100" dirty="0" smtClean="0">
                <a:ea typeface="Meiryo UI"/>
                <a:cs typeface="Times New Roman"/>
              </a:rPr>
              <a:t>證照考試</a:t>
            </a:r>
            <a:r>
              <a:rPr lang="zh-TW" altLang="zh-TW" b="1" kern="100" dirty="0">
                <a:ea typeface="Meiryo UI"/>
                <a:cs typeface="Times New Roman"/>
              </a:rPr>
              <a:t>說明</a:t>
            </a:r>
            <a:r>
              <a:rPr lang="zh-TW" altLang="zh-TW" sz="1100" kern="100" dirty="0">
                <a:cs typeface="Times New Roman"/>
              </a:rPr>
              <a:t/>
            </a:r>
            <a:br>
              <a:rPr lang="zh-TW" altLang="zh-TW" sz="1100" kern="100" dirty="0">
                <a:cs typeface="Times New Roman"/>
              </a:rPr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74915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6466730"/>
          </a:xfrm>
        </p:spPr>
        <p:txBody>
          <a:bodyPr>
            <a:normAutofit fontScale="90000"/>
          </a:bodyPr>
          <a:lstStyle/>
          <a:p>
            <a:pPr indent="-175895" algn="l">
              <a:spcAft>
                <a:spcPts val="0"/>
              </a:spcAft>
            </a:pPr>
            <a:r>
              <a:rPr lang="en-US" altLang="ja-JP" sz="5300" b="1" kern="100" spc="75" dirty="0" smtClean="0">
                <a:solidFill>
                  <a:srgbClr val="FF0000"/>
                </a:solidFill>
                <a:ea typeface="Meiryo UI"/>
                <a:cs typeface="Times New Roman"/>
              </a:rPr>
              <a:t/>
            </a:r>
            <a:br>
              <a:rPr lang="en-US" altLang="ja-JP" sz="5300" b="1" kern="100" spc="75" dirty="0" smtClean="0">
                <a:solidFill>
                  <a:srgbClr val="FF0000"/>
                </a:solidFill>
                <a:ea typeface="Meiryo UI"/>
                <a:cs typeface="Times New Roman"/>
              </a:rPr>
            </a:br>
            <a:r>
              <a:rPr lang="ja-JP" altLang="zh-TW" sz="5300" b="1" kern="100" spc="75" dirty="0" smtClean="0">
                <a:solidFill>
                  <a:srgbClr val="FF0000"/>
                </a:solidFill>
                <a:ea typeface="Meiryo UI"/>
                <a:cs typeface="Times New Roman"/>
              </a:rPr>
              <a:t>教</a:t>
            </a:r>
            <a:r>
              <a:rPr lang="ja-JP" altLang="zh-TW" sz="5300" b="1" kern="100" spc="75" dirty="0">
                <a:solidFill>
                  <a:srgbClr val="FF0000"/>
                </a:solidFill>
                <a:ea typeface="Meiryo UI"/>
                <a:cs typeface="Times New Roman"/>
              </a:rPr>
              <a:t>科用</a:t>
            </a:r>
            <a:r>
              <a:rPr lang="ja-JP" altLang="zh-TW" sz="5300" b="1" kern="100" spc="75" dirty="0" smtClean="0">
                <a:solidFill>
                  <a:srgbClr val="FF0000"/>
                </a:solidFill>
                <a:ea typeface="Meiryo UI"/>
                <a:cs typeface="Times New Roman"/>
              </a:rPr>
              <a:t>書</a:t>
            </a:r>
            <a:r>
              <a:rPr lang="en-US" altLang="ja-JP" sz="1400" b="1" kern="100" spc="75" dirty="0" smtClean="0">
                <a:solidFill>
                  <a:srgbClr val="FF0000"/>
                </a:solidFill>
                <a:ea typeface="Meiryo UI"/>
                <a:cs typeface="Times New Roman"/>
              </a:rPr>
              <a:t/>
            </a:r>
            <a:br>
              <a:rPr lang="en-US" altLang="ja-JP" sz="1400" b="1" kern="100" spc="75" dirty="0" smtClean="0">
                <a:solidFill>
                  <a:srgbClr val="FF0000"/>
                </a:solidFill>
                <a:ea typeface="Meiryo UI"/>
                <a:cs typeface="Times New Roman"/>
              </a:rPr>
            </a:br>
            <a:r>
              <a:rPr lang="en-US" altLang="ja-JP" sz="1600" b="1" kern="100" spc="75" dirty="0" smtClean="0">
                <a:solidFill>
                  <a:srgbClr val="FF0000"/>
                </a:solidFill>
                <a:ea typeface="Meiryo UI"/>
                <a:cs typeface="Times New Roman"/>
              </a:rPr>
              <a:t/>
            </a:r>
            <a:br>
              <a:rPr lang="en-US" altLang="ja-JP" sz="1600" b="1" kern="100" spc="75" dirty="0" smtClean="0">
                <a:solidFill>
                  <a:srgbClr val="FF0000"/>
                </a:solidFill>
                <a:ea typeface="Meiryo UI"/>
                <a:cs typeface="Times New Roman"/>
              </a:rPr>
            </a:br>
            <a:r>
              <a:rPr lang="zh-TW" altLang="zh-TW" sz="1100" kern="100" dirty="0">
                <a:cs typeface="Times New Roman"/>
              </a:rPr>
              <a:t/>
            </a:r>
            <a:br>
              <a:rPr lang="zh-TW" altLang="zh-TW" sz="1100" kern="100" dirty="0">
                <a:cs typeface="Times New Roman"/>
              </a:rPr>
            </a:br>
            <a:r>
              <a:rPr lang="ja-JP" altLang="zh-TW" sz="6000" b="1" kern="100" spc="75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『接待の日本語／ホテル・レ</a:t>
            </a:r>
            <a:r>
              <a:rPr lang="zh-TW" altLang="zh-TW" sz="6000" kern="100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/>
            </a:r>
            <a:br>
              <a:rPr lang="zh-TW" altLang="zh-TW" sz="6000" kern="100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</a:br>
            <a:r>
              <a:rPr lang="ja-JP" altLang="zh-TW" sz="6000" b="1" kern="100" spc="75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ストラン・航空・ガイド・ツアーリーダー</a:t>
            </a:r>
            <a:r>
              <a:rPr lang="ja-JP" altLang="zh-TW" sz="6000" b="1" kern="100" spc="75" dirty="0" smtClean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』</a:t>
            </a:r>
            <a:r>
              <a:rPr lang="zh-TW" altLang="en-US" sz="6000" b="1" kern="100" spc="75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 </a:t>
            </a:r>
            <a:r>
              <a:rPr lang="zh-TW" altLang="en-US" sz="6000" b="1" kern="100" spc="75" dirty="0" smtClean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    </a:t>
            </a:r>
            <a:r>
              <a:rPr lang="en-US" altLang="zh-TW" b="1" kern="100" spc="75" dirty="0" smtClean="0">
                <a:latin typeface="Meiryo UI"/>
                <a:cs typeface="Times New Roman"/>
              </a:rPr>
              <a:t>(</a:t>
            </a:r>
            <a:r>
              <a:rPr lang="en-US" altLang="zh-TW" b="1" kern="100" spc="75" dirty="0">
                <a:latin typeface="Meiryo UI"/>
                <a:cs typeface="Times New Roman"/>
              </a:rPr>
              <a:t>1</a:t>
            </a:r>
            <a:r>
              <a:rPr lang="ja-JP" altLang="zh-TW" b="1" kern="100" spc="75" dirty="0" smtClean="0">
                <a:effectLst/>
                <a:latin typeface="Meiryo UI"/>
                <a:ea typeface="Meiryo UI"/>
                <a:cs typeface="Times New Roman"/>
              </a:rPr>
              <a:t>版</a:t>
            </a:r>
            <a:r>
              <a:rPr lang="en-US" altLang="zh-TW" b="1" kern="100" spc="75" dirty="0">
                <a:latin typeface="Meiryo UI"/>
                <a:cs typeface="Times New Roman"/>
              </a:rPr>
              <a:t>) </a:t>
            </a:r>
            <a:r>
              <a:rPr lang="en-US" altLang="zh-TW" sz="1800" b="1" kern="100" spc="75" dirty="0" smtClean="0">
                <a:latin typeface="Meiryo UI"/>
                <a:cs typeface="Times New Roman"/>
              </a:rPr>
              <a:t/>
            </a:r>
            <a:br>
              <a:rPr lang="en-US" altLang="zh-TW" sz="1800" b="1" kern="100" spc="75" dirty="0" smtClean="0">
                <a:latin typeface="Meiryo UI"/>
                <a:cs typeface="Times New Roman"/>
              </a:rPr>
            </a:br>
            <a:r>
              <a:rPr lang="en-US" altLang="zh-TW" b="1" kern="100" spc="75" dirty="0" smtClean="0">
                <a:latin typeface="Meiryo UI"/>
                <a:cs typeface="Times New Roman"/>
              </a:rPr>
              <a:t/>
            </a:r>
            <a:br>
              <a:rPr lang="en-US" altLang="zh-TW" b="1" kern="100" spc="75" dirty="0" smtClean="0">
                <a:latin typeface="Meiryo UI"/>
                <a:cs typeface="Times New Roman"/>
              </a:rPr>
            </a:br>
            <a:r>
              <a:rPr lang="en-US" altLang="zh-TW" sz="4800" b="1" kern="100" spc="75" dirty="0" err="1" smtClean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黃兆銘</a:t>
            </a:r>
            <a:r>
              <a:rPr lang="en-US" altLang="zh-TW" sz="4800" b="1" kern="100" spc="75" dirty="0" err="1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‧加藤香織‧</a:t>
            </a:r>
            <a:r>
              <a:rPr lang="en-US" altLang="zh-TW" sz="4800" b="1" kern="100" spc="75" dirty="0" err="1" smtClean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黃菲蓉</a:t>
            </a:r>
            <a:r>
              <a:rPr lang="en-US" altLang="zh-TW" sz="4800" b="1" kern="100" spc="75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　</a:t>
            </a:r>
            <a:r>
              <a:rPr lang="en-US" altLang="zh-TW" sz="4800" b="1" kern="100" spc="75" dirty="0" smtClean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編</a:t>
            </a:r>
            <a:r>
              <a:rPr lang="en-US" altLang="zh-TW" sz="1600" b="1" kern="100" spc="75" dirty="0" smtClean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/>
            </a:r>
            <a:br>
              <a:rPr lang="en-US" altLang="zh-TW" sz="1600" b="1" kern="100" spc="75" dirty="0" smtClean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</a:br>
            <a:r>
              <a:rPr lang="en-US" altLang="zh-TW" sz="4800" b="1" kern="100" spc="75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/>
            </a:r>
            <a:br>
              <a:rPr lang="en-US" altLang="zh-TW" sz="4800" b="1" kern="100" spc="75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</a:br>
            <a:r>
              <a:rPr lang="en-US" altLang="zh-TW" sz="4800" b="1" kern="100" spc="75" dirty="0" err="1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尚昂文化</a:t>
            </a:r>
            <a:r>
              <a:rPr lang="en-US" altLang="zh-TW" sz="4800" b="1" kern="100" spc="75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　</a:t>
            </a:r>
            <a:r>
              <a:rPr lang="en-US" altLang="zh-TW" sz="4800" b="1" kern="100" spc="75" dirty="0" err="1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出版</a:t>
            </a:r>
            <a:r>
              <a:rPr lang="en-US" altLang="zh-TW" sz="4800" b="1" kern="100" spc="75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/>
            </a:r>
            <a:br>
              <a:rPr lang="en-US" altLang="zh-TW" sz="4800" b="1" kern="100" spc="75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</a:br>
            <a:endParaRPr lang="zh-TW" altLang="en-US" sz="48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1220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6250706"/>
          </a:xfrm>
        </p:spPr>
        <p:txBody>
          <a:bodyPr>
            <a:normAutofit fontScale="90000"/>
          </a:bodyPr>
          <a:lstStyle/>
          <a:p>
            <a:pPr algn="l"/>
            <a:r>
              <a:rPr lang="zh-TW" altLang="zh-TW" b="1" kern="100" spc="75" dirty="0" smtClean="0">
                <a:solidFill>
                  <a:srgbClr val="FF0000"/>
                </a:solidFill>
                <a:ea typeface="Meiryo UI"/>
                <a:cs typeface="Times New Roman"/>
              </a:rPr>
              <a:t>成績</a:t>
            </a:r>
            <a:r>
              <a:rPr lang="zh-TW" altLang="zh-TW" b="1" kern="100" spc="75" dirty="0">
                <a:solidFill>
                  <a:srgbClr val="FF0000"/>
                </a:solidFill>
                <a:ea typeface="Meiryo UI"/>
                <a:cs typeface="Times New Roman"/>
              </a:rPr>
              <a:t>評量</a:t>
            </a:r>
            <a:r>
              <a:rPr lang="zh-TW" altLang="zh-TW" b="1" kern="100" spc="75" dirty="0" smtClean="0">
                <a:solidFill>
                  <a:srgbClr val="FF0000"/>
                </a:solidFill>
                <a:ea typeface="Meiryo UI"/>
                <a:cs typeface="Times New Roman"/>
              </a:rPr>
              <a:t>方式</a:t>
            </a:r>
            <a:r>
              <a:rPr lang="en-US" altLang="zh-TW" sz="1600" b="1" kern="100" spc="75" dirty="0" smtClean="0">
                <a:solidFill>
                  <a:srgbClr val="FF0000"/>
                </a:solidFill>
                <a:ea typeface="Meiryo UI"/>
                <a:cs typeface="Times New Roman"/>
              </a:rPr>
              <a:t/>
            </a:r>
            <a:br>
              <a:rPr lang="en-US" altLang="zh-TW" sz="1600" b="1" kern="100" spc="75" dirty="0" smtClean="0">
                <a:solidFill>
                  <a:srgbClr val="FF0000"/>
                </a:solidFill>
                <a:ea typeface="Meiryo UI"/>
                <a:cs typeface="Times New Roman"/>
              </a:rPr>
            </a:br>
            <a:r>
              <a:rPr lang="en-US" altLang="zh-TW" b="1" kern="100" spc="75" dirty="0">
                <a:solidFill>
                  <a:srgbClr val="FF0000"/>
                </a:solidFill>
                <a:ea typeface="Meiryo UI"/>
                <a:cs typeface="Times New Roman"/>
              </a:rPr>
              <a:t/>
            </a:r>
            <a:br>
              <a:rPr lang="en-US" altLang="zh-TW" b="1" kern="100" spc="75" dirty="0">
                <a:solidFill>
                  <a:srgbClr val="FF0000"/>
                </a:solidFill>
                <a:ea typeface="Meiryo UI"/>
                <a:cs typeface="Times New Roman"/>
              </a:rPr>
            </a:br>
            <a:r>
              <a:rPr lang="en-US" altLang="zh-TW" sz="1100" kern="100" dirty="0">
                <a:solidFill>
                  <a:prstClr val="black"/>
                </a:solidFill>
                <a:cs typeface="Times New Roman"/>
              </a:rPr>
              <a:t/>
            </a:r>
            <a:br>
              <a:rPr lang="en-US" altLang="zh-TW" sz="1100" kern="100" dirty="0">
                <a:solidFill>
                  <a:prstClr val="black"/>
                </a:solidFill>
                <a:cs typeface="Times New Roman"/>
              </a:rPr>
            </a:br>
            <a:r>
              <a:rPr lang="zh-TW" altLang="zh-TW" b="1" kern="100" spc="75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平時成績</a:t>
            </a:r>
            <a:r>
              <a:rPr lang="en-US" altLang="zh-TW" b="1" kern="100" spc="75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 </a:t>
            </a:r>
            <a:r>
              <a:rPr lang="zh-TW" altLang="zh-TW" b="1" kern="100" spc="75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100 %</a:t>
            </a:r>
            <a:r>
              <a:rPr lang="en-US" altLang="zh-TW" b="1" kern="100" spc="75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/>
            </a:r>
            <a:br>
              <a:rPr lang="en-US" altLang="zh-TW" b="1" kern="100" spc="75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</a:br>
            <a:r>
              <a:rPr lang="en-US" altLang="zh-TW" sz="1200" b="1" kern="100" spc="75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/>
            </a:r>
            <a:br>
              <a:rPr lang="en-US" altLang="zh-TW" sz="1200" b="1" kern="100" spc="75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</a:br>
            <a:r>
              <a:rPr lang="en-US" altLang="zh-TW" sz="1400" b="1" kern="100" spc="75" dirty="0">
                <a:solidFill>
                  <a:prstClr val="black"/>
                </a:solidFill>
                <a:ea typeface="Meiryo UI"/>
                <a:cs typeface="Times New Roman"/>
              </a:rPr>
              <a:t/>
            </a:r>
            <a:br>
              <a:rPr lang="en-US" altLang="zh-TW" sz="1400" b="1" kern="100" spc="75" dirty="0">
                <a:solidFill>
                  <a:prstClr val="black"/>
                </a:solidFill>
                <a:ea typeface="Meiryo UI"/>
                <a:cs typeface="Times New Roman"/>
              </a:rPr>
            </a:br>
            <a:r>
              <a:rPr lang="en-US" altLang="zh-TW" b="1" kern="100" spc="75" dirty="0">
                <a:solidFill>
                  <a:prstClr val="black"/>
                </a:solidFill>
                <a:latin typeface="Meiryo UI"/>
                <a:cs typeface="Times New Roman"/>
              </a:rPr>
              <a:t> 1.</a:t>
            </a:r>
            <a:r>
              <a:rPr lang="zh-TW" altLang="zh-TW" b="1" kern="100" spc="75" dirty="0">
                <a:solidFill>
                  <a:prstClr val="black"/>
                </a:solidFill>
                <a:ea typeface="Meiryo UI"/>
                <a:cs typeface="Times New Roman"/>
              </a:rPr>
              <a:t>筆試</a:t>
            </a:r>
            <a:r>
              <a:rPr lang="de-DE" altLang="zh-TW" b="1" kern="100" spc="75" dirty="0">
                <a:solidFill>
                  <a:prstClr val="black"/>
                </a:solidFill>
                <a:ea typeface="Meiryo UI"/>
                <a:cs typeface="Times New Roman"/>
              </a:rPr>
              <a:t>: </a:t>
            </a:r>
            <a:r>
              <a:rPr lang="en-US" altLang="zh-TW" b="1" kern="100" spc="75" dirty="0">
                <a:solidFill>
                  <a:prstClr val="black"/>
                </a:solidFill>
                <a:latin typeface="Meiryo UI"/>
                <a:cs typeface="Times New Roman"/>
              </a:rPr>
              <a:t>90%</a:t>
            </a:r>
            <a:r>
              <a:rPr lang="en-US" altLang="zh-TW" sz="1200" b="1" kern="100" spc="75" dirty="0">
                <a:solidFill>
                  <a:prstClr val="black"/>
                </a:solidFill>
                <a:latin typeface="Meiryo UI"/>
                <a:cs typeface="Times New Roman"/>
              </a:rPr>
              <a:t/>
            </a:r>
            <a:br>
              <a:rPr lang="en-US" altLang="zh-TW" sz="1200" b="1" kern="100" spc="75" dirty="0">
                <a:solidFill>
                  <a:prstClr val="black"/>
                </a:solidFill>
                <a:latin typeface="Meiryo UI"/>
                <a:cs typeface="Times New Roman"/>
              </a:rPr>
            </a:br>
            <a:r>
              <a:rPr lang="en-US" altLang="zh-TW" sz="1200" b="1" kern="100" spc="75" dirty="0">
                <a:solidFill>
                  <a:prstClr val="black"/>
                </a:solidFill>
                <a:latin typeface="Meiryo UI"/>
                <a:cs typeface="Times New Roman"/>
              </a:rPr>
              <a:t/>
            </a:r>
            <a:br>
              <a:rPr lang="en-US" altLang="zh-TW" sz="1200" b="1" kern="100" spc="75" dirty="0">
                <a:solidFill>
                  <a:prstClr val="black"/>
                </a:solidFill>
                <a:latin typeface="Meiryo UI"/>
                <a:cs typeface="Times New Roman"/>
              </a:rPr>
            </a:br>
            <a:r>
              <a:rPr lang="zh-TW" altLang="zh-TW" sz="1100" kern="100" dirty="0">
                <a:solidFill>
                  <a:prstClr val="black"/>
                </a:solidFill>
                <a:cs typeface="Times New Roman"/>
              </a:rPr>
              <a:t/>
            </a:r>
            <a:br>
              <a:rPr lang="zh-TW" altLang="zh-TW" sz="1100" kern="100" dirty="0">
                <a:solidFill>
                  <a:prstClr val="black"/>
                </a:solidFill>
                <a:cs typeface="Times New Roman"/>
              </a:rPr>
            </a:br>
            <a:r>
              <a:rPr lang="en-US" altLang="zh-TW" b="1" kern="100" spc="75" dirty="0">
                <a:solidFill>
                  <a:prstClr val="black"/>
                </a:solidFill>
                <a:latin typeface="Meiryo UI"/>
                <a:cs typeface="Times New Roman"/>
              </a:rPr>
              <a:t> 2.</a:t>
            </a:r>
            <a:r>
              <a:rPr lang="ja-JP" altLang="zh-TW" b="1" kern="100" spc="75" dirty="0">
                <a:solidFill>
                  <a:prstClr val="black"/>
                </a:solidFill>
                <a:ea typeface="Meiryo UI"/>
                <a:cs typeface="細明體"/>
              </a:rPr>
              <a:t>出席成績</a:t>
            </a:r>
            <a:r>
              <a:rPr lang="en-US" altLang="zh-TW" b="1" kern="100" spc="75" dirty="0">
                <a:solidFill>
                  <a:prstClr val="black"/>
                </a:solidFill>
                <a:latin typeface="Meiryo UI"/>
                <a:cs typeface="細明體"/>
              </a:rPr>
              <a:t>:</a:t>
            </a:r>
            <a:r>
              <a:rPr lang="en-US" altLang="zh-TW" b="1" kern="100" spc="75" dirty="0">
                <a:solidFill>
                  <a:prstClr val="black"/>
                </a:solidFill>
                <a:latin typeface="Meiryo UI"/>
                <a:cs typeface="Times New Roman"/>
              </a:rPr>
              <a:t>10</a:t>
            </a:r>
            <a:r>
              <a:rPr lang="en-US" altLang="zh-TW" b="1" kern="100" spc="75" dirty="0" smtClean="0">
                <a:solidFill>
                  <a:prstClr val="black"/>
                </a:solidFill>
                <a:latin typeface="Meiryo UI"/>
                <a:cs typeface="Times New Roman"/>
              </a:rPr>
              <a:t>%</a:t>
            </a:r>
            <a:r>
              <a:rPr lang="en-US" altLang="zh-TW" sz="1800" b="1" kern="100" spc="75" dirty="0" smtClean="0">
                <a:solidFill>
                  <a:prstClr val="black"/>
                </a:solidFill>
                <a:latin typeface="Meiryo UI"/>
                <a:cs typeface="Times New Roman"/>
              </a:rPr>
              <a:t/>
            </a:r>
            <a:br>
              <a:rPr lang="en-US" altLang="zh-TW" sz="1800" b="1" kern="100" spc="75" dirty="0" smtClean="0">
                <a:solidFill>
                  <a:prstClr val="black"/>
                </a:solidFill>
                <a:latin typeface="Meiryo UI"/>
                <a:cs typeface="Times New Roman"/>
              </a:rPr>
            </a:br>
            <a:r>
              <a:rPr lang="en-US" altLang="zh-TW" sz="1800" b="1" kern="100" spc="75" dirty="0">
                <a:solidFill>
                  <a:prstClr val="black"/>
                </a:solidFill>
                <a:latin typeface="Meiryo UI"/>
                <a:cs typeface="Times New Roman"/>
              </a:rPr>
              <a:t/>
            </a:r>
            <a:br>
              <a:rPr lang="en-US" altLang="zh-TW" sz="1800" b="1" kern="100" spc="75" dirty="0">
                <a:solidFill>
                  <a:prstClr val="black"/>
                </a:solidFill>
                <a:latin typeface="Meiryo UI"/>
                <a:cs typeface="Times New Roman"/>
              </a:rPr>
            </a:br>
            <a:r>
              <a:rPr lang="en-US" altLang="zh-TW" sz="1400" b="1" kern="100" spc="75" dirty="0">
                <a:solidFill>
                  <a:prstClr val="black"/>
                </a:solidFill>
                <a:latin typeface="Meiryo UI"/>
                <a:cs typeface="Times New Roman"/>
              </a:rPr>
              <a:t/>
            </a:r>
            <a:br>
              <a:rPr lang="en-US" altLang="zh-TW" sz="1400" b="1" kern="100" spc="75" dirty="0">
                <a:solidFill>
                  <a:prstClr val="black"/>
                </a:solidFill>
                <a:latin typeface="Meiryo UI"/>
                <a:cs typeface="Times New Roman"/>
              </a:rPr>
            </a:br>
            <a:r>
              <a:rPr lang="zh-TW" altLang="zh-TW" sz="1100" kern="100" dirty="0">
                <a:solidFill>
                  <a:prstClr val="black"/>
                </a:solidFill>
                <a:cs typeface="Times New Roman"/>
              </a:rPr>
              <a:t/>
            </a:r>
            <a:br>
              <a:rPr lang="zh-TW" altLang="zh-TW" sz="1100" kern="100" dirty="0">
                <a:solidFill>
                  <a:prstClr val="black"/>
                </a:solidFill>
                <a:cs typeface="Times New Roman"/>
              </a:rPr>
            </a:br>
            <a:r>
              <a:rPr lang="en-US" altLang="zh-TW" b="1" kern="100" spc="75" dirty="0" smtClean="0">
                <a:solidFill>
                  <a:srgbClr val="3333FF"/>
                </a:solidFill>
                <a:latin typeface="Meiryo UI"/>
                <a:cs typeface="Times New Roman"/>
              </a:rPr>
              <a:t>**</a:t>
            </a:r>
            <a:r>
              <a:rPr lang="zh-TW" altLang="zh-TW" b="1" kern="100" spc="75" dirty="0">
                <a:solidFill>
                  <a:srgbClr val="3333FF"/>
                </a:solidFill>
                <a:ea typeface="Meiryo UI"/>
                <a:cs typeface="Times New Roman"/>
              </a:rPr>
              <a:t>缺席次數超過</a:t>
            </a:r>
            <a:r>
              <a:rPr lang="en-US" altLang="zh-TW" b="1" kern="100" spc="75" dirty="0">
                <a:solidFill>
                  <a:srgbClr val="3333FF"/>
                </a:solidFill>
                <a:ea typeface="Meiryo UI"/>
                <a:cs typeface="Times New Roman"/>
              </a:rPr>
              <a:t>4</a:t>
            </a:r>
            <a:r>
              <a:rPr lang="zh-TW" altLang="zh-TW" b="1" kern="100" spc="75" dirty="0" smtClean="0">
                <a:solidFill>
                  <a:srgbClr val="3333FF"/>
                </a:solidFill>
                <a:ea typeface="Meiryo UI"/>
                <a:cs typeface="Times New Roman"/>
              </a:rPr>
              <a:t>次</a:t>
            </a:r>
            <a:r>
              <a:rPr lang="zh-TW" altLang="en-US" b="1" kern="100" spc="75" dirty="0" smtClean="0">
                <a:solidFill>
                  <a:srgbClr val="3333FF"/>
                </a:solidFill>
                <a:ea typeface="Meiryo UI"/>
                <a:cs typeface="Times New Roman"/>
              </a:rPr>
              <a:t>則</a:t>
            </a:r>
            <a:r>
              <a:rPr lang="zh-TW" altLang="zh-TW" b="1" kern="100" spc="75" dirty="0" smtClean="0">
                <a:solidFill>
                  <a:srgbClr val="3333FF"/>
                </a:solidFill>
                <a:ea typeface="Meiryo UI"/>
                <a:cs typeface="Times New Roman"/>
              </a:rPr>
              <a:t>無法</a:t>
            </a:r>
            <a:r>
              <a:rPr lang="zh-TW" altLang="zh-TW" b="1" kern="100" spc="75" dirty="0">
                <a:solidFill>
                  <a:srgbClr val="3333FF"/>
                </a:solidFill>
                <a:ea typeface="Meiryo UI"/>
                <a:cs typeface="Times New Roman"/>
              </a:rPr>
              <a:t>取得學分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63548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86610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en-US" altLang="zh-TW" sz="8000" b="1" kern="100" spc="75" dirty="0" smtClean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/>
            </a:r>
            <a:br>
              <a:rPr lang="en-US" altLang="zh-TW" sz="8000" b="1" kern="100" spc="75" dirty="0" smtClean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</a:br>
            <a:r>
              <a:rPr lang="zh-TW" altLang="zh-TW" sz="8000" b="1" kern="100" spc="75" dirty="0" smtClean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高級</a:t>
            </a:r>
            <a:r>
              <a:rPr lang="zh-TW" altLang="zh-TW" sz="8000" b="1" kern="100" spc="75" dirty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日語</a:t>
            </a:r>
            <a:r>
              <a:rPr lang="en-US" altLang="zh-TW" sz="8000" b="1" kern="100" spc="75" dirty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(</a:t>
            </a:r>
            <a:r>
              <a:rPr lang="zh-TW" altLang="zh-TW" sz="8000" b="1" kern="100" spc="75" dirty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細明體"/>
              </a:rPr>
              <a:t>一</a:t>
            </a:r>
            <a:r>
              <a:rPr lang="en-US" altLang="zh-TW" sz="8000" b="1" kern="100" spc="75" dirty="0" smtClean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)</a:t>
            </a:r>
            <a:r>
              <a:rPr lang="en-US" altLang="zh-TW" sz="1600" b="1" kern="100" spc="75" dirty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/>
            </a:r>
            <a:br>
              <a:rPr lang="en-US" altLang="zh-TW" sz="1600" b="1" kern="100" spc="75" dirty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</a:br>
            <a:r>
              <a:rPr lang="en-US" altLang="zh-TW" sz="8000" b="1" kern="100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/>
            </a:r>
            <a:br>
              <a:rPr lang="en-US" altLang="zh-TW" sz="8000" b="1" kern="100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</a:br>
            <a:r>
              <a:rPr lang="en-US" altLang="zh-TW" sz="7200" b="1" kern="100" spc="75" dirty="0" smtClean="0">
                <a:solidFill>
                  <a:srgbClr val="262626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 </a:t>
            </a:r>
            <a:r>
              <a:rPr lang="zh-TW" altLang="zh-TW" sz="7200" b="1" kern="100" spc="75" dirty="0" smtClean="0">
                <a:solidFill>
                  <a:srgbClr val="3333FF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細明體"/>
              </a:rPr>
              <a:t>大</a:t>
            </a:r>
            <a:r>
              <a:rPr lang="zh-TW" altLang="zh-TW" sz="7200" b="1" kern="100" spc="75" dirty="0">
                <a:solidFill>
                  <a:srgbClr val="3333FF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>面授</a:t>
            </a:r>
            <a:r>
              <a:rPr lang="zh-TW" altLang="zh-TW" sz="7200" kern="100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  <a:t/>
            </a:r>
            <a:br>
              <a:rPr lang="zh-TW" altLang="zh-TW" sz="7200" kern="100" dirty="0">
                <a:latin typeface="Meiryo UI" panose="020B0604030504040204" pitchFamily="34" charset="-128"/>
                <a:ea typeface="Meiryo UI" panose="020B0604030504040204" pitchFamily="34" charset="-128"/>
                <a:cs typeface="Times New Roman"/>
              </a:rPr>
            </a:br>
            <a:endParaRPr lang="zh-TW" altLang="en-US" sz="72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0676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自訂 2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FF0000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地平線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40</Words>
  <Application>Microsoft Office PowerPoint</Application>
  <PresentationFormat>如螢幕大小 (4:3)</PresentationFormat>
  <Paragraphs>16</Paragraphs>
  <Slides>16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Office 佈景主題</vt:lpstr>
      <vt:lpstr>高級日語(二)        小面授 </vt:lpstr>
      <vt:lpstr>課程主題   1. 因果關係句 2. 間接問句 3. 嘗試&amp;挑戰 4. 授受句之敬語形 5. 目的句之三 6. 樣態句 7.補助動詞:～て来ます 8.複合形容詞,形容詞動詞 </vt:lpstr>
      <vt:lpstr>教科用書   『大家的日本語 進階 II  改訂版』                     　　　　　  (2版)           　　　大新書局  出版    *預定範圍:第39課～第44課 </vt:lpstr>
      <vt:lpstr>成績評量方式  平時成績 100 %    1.筆試: 90%    2.出席成績:10%   **缺席次數超過4次則無法        取得學分</vt:lpstr>
      <vt:lpstr>旅遊日文(二)   小面授 </vt:lpstr>
      <vt:lpstr> 課程主題   1.票務、機場櫃檯報到、 通關及辦理      入出境手續等相關會話   2. 飯店設備及服務、飯店辦理報到      ‧退房等其他住宿進階補充用語 3.購物相關用語 4.日本海沿線旅遊景點介紹 5.日本旅遊交通介紹 6.日語領隊及導遊證照考試說明 </vt:lpstr>
      <vt:lpstr> 教科用書   『接待の日本語／ホテル・レ ストラン・航空・ガイド・ツアーリーダー』     (1版)   黃兆銘‧加藤香織‧黃菲蓉　編  尚昂文化　出版 </vt:lpstr>
      <vt:lpstr>成績評量方式   平時成績 100 %    1.筆試: 90%    2.出席成績:10%    **缺席次數超過4次則無法取得學分</vt:lpstr>
      <vt:lpstr> 高級日語(一)   大面授 </vt:lpstr>
      <vt:lpstr>課程主題   1. 様態句  2.受身（被動）句  3.伝聞句  4. 推演句  5. その他 </vt:lpstr>
      <vt:lpstr>教科用書   『來學日本語 基礎進階1·2』 　　　　　　　　　　　　　　　　　　　　　　　　　　　　　　　　　　　　　　　　　　　　　　　 　　　　　　　　　　　　　　(3版)                                                                                    尚昂文化  出版                         *預定範圍:第29課～第33課</vt:lpstr>
      <vt:lpstr>成績評量方式   一、網路閱讀課程成績比例 35%    二、平時成績  40%       1 出席率 10%        2 線上（測驗）作業 30%    三、期末筆試  25 % </vt:lpstr>
      <vt:lpstr> 中級日語(二)   大面授 </vt:lpstr>
      <vt:lpstr>課程主題  1.仮設句 2.状態句 3.因果関係句之三 4.可能動詞句 5. “打算、計画” </vt:lpstr>
      <vt:lpstr>教科用書   『來學日本語　基礎　2 &amp; 基礎進階　1 』          (3版)                                                                                     尚昂文化  出版                         *預定範圍:　第19課～第23課</vt:lpstr>
      <vt:lpstr>成績評量方式   一、網路閱讀課程成績比例 35%    二、平時成績  40%       1 出席率 10%        2 線上（測驗）作業 30%    三、期末筆試  25 %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高級日語(二)        小面授 </dc:title>
  <dc:creator>user</dc:creator>
  <cp:lastModifiedBy>user</cp:lastModifiedBy>
  <cp:revision>28</cp:revision>
  <dcterms:created xsi:type="dcterms:W3CDTF">2024-12-03T06:02:15Z</dcterms:created>
  <dcterms:modified xsi:type="dcterms:W3CDTF">2024-12-03T07:26:53Z</dcterms:modified>
</cp:coreProperties>
</file>