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6F97-534C-48B4-BD2D-D60665D08F8D}" type="datetimeFigureOut">
              <a:rPr lang="zh-TW" altLang="en-US" smtClean="0"/>
              <a:t>2024/12/2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7BD1E33-2EFE-4AE3-977F-759B128C30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4654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6F97-534C-48B4-BD2D-D60665D08F8D}" type="datetimeFigureOut">
              <a:rPr lang="zh-TW" altLang="en-US" smtClean="0"/>
              <a:t>2024/12/2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BD1E33-2EFE-4AE3-977F-759B128C30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94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6F97-534C-48B4-BD2D-D60665D08F8D}" type="datetimeFigureOut">
              <a:rPr lang="zh-TW" altLang="en-US" smtClean="0"/>
              <a:t>2024/12/2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BD1E33-2EFE-4AE3-977F-759B128C306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2555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6F97-534C-48B4-BD2D-D60665D08F8D}" type="datetimeFigureOut">
              <a:rPr lang="zh-TW" altLang="en-US" smtClean="0"/>
              <a:t>2024/12/2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BD1E33-2EFE-4AE3-977F-759B128C30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2134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6F97-534C-48B4-BD2D-D60665D08F8D}" type="datetimeFigureOut">
              <a:rPr lang="zh-TW" altLang="en-US" smtClean="0"/>
              <a:t>2024/12/2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BD1E33-2EFE-4AE3-977F-759B128C306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2061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6F97-534C-48B4-BD2D-D60665D08F8D}" type="datetimeFigureOut">
              <a:rPr lang="zh-TW" altLang="en-US" smtClean="0"/>
              <a:t>2024/12/2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BD1E33-2EFE-4AE3-977F-759B128C30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1634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6F97-534C-48B4-BD2D-D60665D08F8D}" type="datetimeFigureOut">
              <a:rPr lang="zh-TW" altLang="en-US" smtClean="0"/>
              <a:t>2024/12/2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1E33-2EFE-4AE3-977F-759B128C30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4620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6F97-534C-48B4-BD2D-D60665D08F8D}" type="datetimeFigureOut">
              <a:rPr lang="zh-TW" altLang="en-US" smtClean="0"/>
              <a:t>2024/12/2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1E33-2EFE-4AE3-977F-759B128C30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27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6F97-534C-48B4-BD2D-D60665D08F8D}" type="datetimeFigureOut">
              <a:rPr lang="zh-TW" altLang="en-US" smtClean="0"/>
              <a:t>2024/12/2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1E33-2EFE-4AE3-977F-759B128C30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733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6F97-534C-48B4-BD2D-D60665D08F8D}" type="datetimeFigureOut">
              <a:rPr lang="zh-TW" altLang="en-US" smtClean="0"/>
              <a:t>2024/12/2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BD1E33-2EFE-4AE3-977F-759B128C30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228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6F97-534C-48B4-BD2D-D60665D08F8D}" type="datetimeFigureOut">
              <a:rPr lang="zh-TW" altLang="en-US" smtClean="0"/>
              <a:t>2024/12/2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7BD1E33-2EFE-4AE3-977F-759B128C30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75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6F97-534C-48B4-BD2D-D60665D08F8D}" type="datetimeFigureOut">
              <a:rPr lang="zh-TW" altLang="en-US" smtClean="0"/>
              <a:t>2024/12/2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7BD1E33-2EFE-4AE3-977F-759B128C30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4321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6F97-534C-48B4-BD2D-D60665D08F8D}" type="datetimeFigureOut">
              <a:rPr lang="zh-TW" altLang="en-US" smtClean="0"/>
              <a:t>2024/12/2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1E33-2EFE-4AE3-977F-759B128C30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32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6F97-534C-48B4-BD2D-D60665D08F8D}" type="datetimeFigureOut">
              <a:rPr lang="zh-TW" altLang="en-US" smtClean="0"/>
              <a:t>2024/12/2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1E33-2EFE-4AE3-977F-759B128C30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3409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6F97-534C-48B4-BD2D-D60665D08F8D}" type="datetimeFigureOut">
              <a:rPr lang="zh-TW" altLang="en-US" smtClean="0"/>
              <a:t>2024/12/2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1E33-2EFE-4AE3-977F-759B128C30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6839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6F97-534C-48B4-BD2D-D60665D08F8D}" type="datetimeFigureOut">
              <a:rPr lang="zh-TW" altLang="en-US" smtClean="0"/>
              <a:t>2024/12/2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BD1E33-2EFE-4AE3-977F-759B128C30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698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26F97-534C-48B4-BD2D-D60665D08F8D}" type="datetimeFigureOut">
              <a:rPr lang="zh-TW" altLang="en-US" smtClean="0"/>
              <a:t>2024/12/2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7BD1E33-2EFE-4AE3-977F-759B128C30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838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1860C9-33AE-F118-D8DF-4DDCF18AE8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1" y="2514600"/>
            <a:ext cx="9675812" cy="2262779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生活英語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74B63F4-44B6-D799-5F03-0ADBD214C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476577" cy="1126283"/>
          </a:xfrm>
        </p:spPr>
        <p:txBody>
          <a:bodyPr>
            <a:normAutofit lnSpcReduction="10000"/>
          </a:bodyPr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                                            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陳信智</a:t>
            </a:r>
          </a:p>
        </p:txBody>
      </p:sp>
    </p:spTree>
    <p:extLst>
      <p:ext uri="{BB962C8B-B14F-4D97-AF65-F5344CB8AC3E}">
        <p14:creationId xmlns:p14="http://schemas.microsoft.com/office/powerpoint/2010/main" val="540164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02D91D-1C92-6C3E-5A8A-53F7024BE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861" y="697424"/>
            <a:ext cx="10233751" cy="52137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「生活英語（二）」延續上學期的課程，針對成人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EFL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生，適合初學者到中低級水平英語程度學習者，旨在提供日常生活所需的基本語言技能。課程以中英雙語授課，結合線上講座和面對面課堂，探索實用主題，如問候、愛好以及健康與美容對話，每個單元包含三個子單元，著重英語在與單元主題相關之真實生活情境應用。課程內容豐富，包括文化提示、詞彙、語法、成語和慣用語以及實際練習，以體現英語在真實世界的語況。</a:t>
            </a: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課程目標：</a:t>
            </a: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增強溝通技能： 學生將提高在各種日常情境中有效使用英語的能力，重點是實際應用。</a:t>
            </a: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建立堅實的詞彙和語法基礎： 學習者將擴大他們的詞彙量並接受語法提醒，使得在對話中表達更清晰，理解更加容易。</a:t>
            </a: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掌握成語和慣用語： 課程強調準確理解和使用成語和短語，幫助學生聽起來更像母語者。</a:t>
            </a: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融入文化理解： 學生將獲得與語言使用相關的文化洞察，增強他們在英語環境中的理解和互動能力。</a:t>
            </a: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5.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提高聽力和發音： 專注於提高聽力技能和發音，確保能清楚理解並與他人溝通。</a:t>
            </a: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6.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培養實際應用技能： 鼓勵在真實情境中應用英語，使學生能夠自信且獨立地應對日常活動。</a:t>
            </a: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完成本課程後，學習者將全面掌握日常使用的英語，具備在日常生活中有效應用這些技能的信心，從而開拓新的個人和專業機會。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6522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9067BD67-45C4-D12C-C4F6-F6C2BF65AB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320" y="1207324"/>
            <a:ext cx="4049968" cy="4443352"/>
          </a:xfr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4912D9C7-F481-7196-9BE2-833226C047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6032" y="1119752"/>
            <a:ext cx="3803650" cy="4618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79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195994F-FBF5-C24A-AB12-F1D8F5B2C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8868" y="635431"/>
            <a:ext cx="10295744" cy="585835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dirty="0"/>
              <a:t>第一週	</a:t>
            </a:r>
            <a:r>
              <a:rPr lang="en-US" altLang="zh-TW" dirty="0"/>
              <a:t>Unit 15 Helping out</a:t>
            </a:r>
          </a:p>
          <a:p>
            <a:pPr marL="0" indent="0">
              <a:buNone/>
            </a:pPr>
            <a:r>
              <a:rPr lang="zh-TW" altLang="en-US" dirty="0"/>
              <a:t>第二週	</a:t>
            </a:r>
            <a:r>
              <a:rPr lang="en-US" altLang="zh-TW" dirty="0"/>
              <a:t>Unit 16 The Better </a:t>
            </a:r>
            <a:r>
              <a:rPr lang="en-US" altLang="zh-TW" dirty="0" err="1"/>
              <a:t>Helf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第三週	</a:t>
            </a:r>
            <a:r>
              <a:rPr lang="en-US" altLang="zh-TW" dirty="0"/>
              <a:t>Unit 17 That's Life</a:t>
            </a:r>
          </a:p>
          <a:p>
            <a:pPr marL="0" indent="0">
              <a:buNone/>
            </a:pPr>
            <a:r>
              <a:rPr lang="zh-TW" altLang="en-US" dirty="0"/>
              <a:t>第四週	</a:t>
            </a:r>
            <a:r>
              <a:rPr lang="en-US" altLang="zh-TW" dirty="0"/>
              <a:t>Unit 18 Full Circle</a:t>
            </a:r>
          </a:p>
          <a:p>
            <a:pPr marL="0" indent="0">
              <a:buNone/>
            </a:pPr>
            <a:r>
              <a:rPr lang="zh-TW" altLang="en-US" dirty="0"/>
              <a:t>第五週	</a:t>
            </a:r>
            <a:r>
              <a:rPr lang="en-US" altLang="zh-TW" dirty="0"/>
              <a:t>Unit 19 Gadget Central</a:t>
            </a:r>
          </a:p>
          <a:p>
            <a:pPr marL="0" indent="0">
              <a:buNone/>
            </a:pPr>
            <a:r>
              <a:rPr lang="zh-TW" altLang="en-US" dirty="0"/>
              <a:t>第六週	</a:t>
            </a:r>
            <a:r>
              <a:rPr lang="en-US" altLang="zh-TW" dirty="0"/>
              <a:t>Unit 20 The Perfect Job</a:t>
            </a:r>
          </a:p>
          <a:p>
            <a:pPr marL="0" indent="0">
              <a:buNone/>
            </a:pPr>
            <a:r>
              <a:rPr lang="zh-TW" altLang="en-US" dirty="0"/>
              <a:t>第七週	</a:t>
            </a:r>
            <a:r>
              <a:rPr lang="en-US" altLang="zh-TW" dirty="0"/>
              <a:t>Unit 21 The Big Interview</a:t>
            </a:r>
          </a:p>
          <a:p>
            <a:pPr marL="0" indent="0">
              <a:buNone/>
            </a:pPr>
            <a:r>
              <a:rPr lang="zh-TW" altLang="en-US" dirty="0"/>
              <a:t>第八週	</a:t>
            </a:r>
            <a:r>
              <a:rPr lang="en-US" altLang="zh-TW" dirty="0"/>
              <a:t>Lesson 1 Bob's at Work &amp; Lesson 2 Bob Returns Home with Bad News</a:t>
            </a:r>
          </a:p>
          <a:p>
            <a:pPr marL="0" indent="0">
              <a:buNone/>
            </a:pPr>
            <a:r>
              <a:rPr lang="zh-TW" altLang="en-US" dirty="0"/>
              <a:t>第九週	</a:t>
            </a:r>
            <a:r>
              <a:rPr lang="en-US" altLang="zh-TW" dirty="0"/>
              <a:t>Lesson 3 </a:t>
            </a:r>
            <a:r>
              <a:rPr lang="en-US" altLang="zh-TW" dirty="0" err="1"/>
              <a:t>Ted'd</a:t>
            </a:r>
            <a:r>
              <a:rPr lang="en-US" altLang="zh-TW" dirty="0"/>
              <a:t> Day at School &amp; Lesson 4 Nicole's Day at School</a:t>
            </a:r>
          </a:p>
          <a:p>
            <a:pPr marL="0" indent="0">
              <a:buNone/>
            </a:pPr>
            <a:r>
              <a:rPr lang="zh-TW" altLang="en-US" dirty="0"/>
              <a:t>第十週	</a:t>
            </a:r>
            <a:r>
              <a:rPr lang="en-US" altLang="zh-TW" dirty="0"/>
              <a:t>Lesson 5 Ted Goes out for the Evening &amp; Lesson 6 Susan Stays Home and Bakes Cookies</a:t>
            </a:r>
          </a:p>
          <a:p>
            <a:pPr marL="0" indent="0">
              <a:buNone/>
            </a:pPr>
            <a:r>
              <a:rPr lang="zh-TW" altLang="en-US" dirty="0"/>
              <a:t>第十一週	</a:t>
            </a:r>
            <a:r>
              <a:rPr lang="en-US" altLang="zh-TW" dirty="0"/>
              <a:t>Lesson 7 Susan Hire Bob to Run her Business &amp; Lesson 8 Ted Forms a Rock Band</a:t>
            </a:r>
          </a:p>
          <a:p>
            <a:pPr marL="0" indent="0">
              <a:buNone/>
            </a:pPr>
            <a:r>
              <a:rPr lang="zh-TW" altLang="en-US" dirty="0"/>
              <a:t>第十二週	</a:t>
            </a:r>
            <a:r>
              <a:rPr lang="en-US" altLang="zh-TW" dirty="0"/>
              <a:t>Lesson 9 Nicole for President &amp; Lesson 10 Bob Visits the Village Market</a:t>
            </a:r>
          </a:p>
          <a:p>
            <a:pPr marL="0" indent="0">
              <a:buNone/>
            </a:pPr>
            <a:r>
              <a:rPr lang="zh-TW" altLang="en-US" dirty="0"/>
              <a:t>第十三週	</a:t>
            </a:r>
            <a:r>
              <a:rPr lang="en-US" altLang="zh-TW" dirty="0"/>
              <a:t>Lesson 11 Bob Drive a Hard Bargain &amp; Lesson 12 Bob's Big Cookie Order</a:t>
            </a:r>
          </a:p>
          <a:p>
            <a:pPr marL="0" indent="0">
              <a:buNone/>
            </a:pPr>
            <a:r>
              <a:rPr lang="zh-TW" altLang="en-US" dirty="0"/>
              <a:t>第十四週	</a:t>
            </a:r>
            <a:r>
              <a:rPr lang="en-US" altLang="zh-TW" dirty="0"/>
              <a:t>Lesson 13 Amber Comes over to Bake Cookies &amp; Lesson 14 Amber and Ted Heat up in the Kitchen</a:t>
            </a:r>
          </a:p>
          <a:p>
            <a:pPr marL="0" indent="0">
              <a:buNone/>
            </a:pPr>
            <a:r>
              <a:rPr lang="zh-TW" altLang="en-US" dirty="0"/>
              <a:t>第十五週	</a:t>
            </a:r>
            <a:r>
              <a:rPr lang="en-US" altLang="zh-TW" dirty="0"/>
              <a:t>Lesson 15 Nicole Practices Election Speeches &amp; Lesson 16 Carol Tells Bob the Good News</a:t>
            </a:r>
          </a:p>
          <a:p>
            <a:pPr marL="0" indent="0">
              <a:buNone/>
            </a:pPr>
            <a:r>
              <a:rPr lang="zh-TW" altLang="en-US" dirty="0"/>
              <a:t>第十六週	</a:t>
            </a:r>
            <a:r>
              <a:rPr lang="en-US" altLang="zh-TW" dirty="0"/>
              <a:t>Lesson 17 Nicole's Close Election &amp; Lesson 18 Bob Gets an Angry Call from Carol</a:t>
            </a:r>
          </a:p>
          <a:p>
            <a:pPr marL="0" indent="0">
              <a:buNone/>
            </a:pPr>
            <a:r>
              <a:rPr lang="zh-TW" altLang="en-US" dirty="0"/>
              <a:t>第十七週	</a:t>
            </a:r>
            <a:r>
              <a:rPr lang="en-US" altLang="zh-TW" dirty="0"/>
              <a:t>Lesson 19 Susan Gets an Surprise Call &amp; Lesson 20 Susan Shares the Good News</a:t>
            </a:r>
          </a:p>
          <a:p>
            <a:pPr marL="0" indent="0">
              <a:buNone/>
            </a:pPr>
            <a:r>
              <a:rPr lang="zh-TW" altLang="en-US" dirty="0"/>
              <a:t>第十八週	</a:t>
            </a:r>
            <a:r>
              <a:rPr lang="en-US" altLang="zh-TW" dirty="0"/>
              <a:t>Review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9138226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568</Words>
  <Application>Microsoft Office PowerPoint</Application>
  <PresentationFormat>寬螢幕</PresentationFormat>
  <Paragraphs>30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標楷體</vt:lpstr>
      <vt:lpstr>Arial</vt:lpstr>
      <vt:lpstr>Century Gothic</vt:lpstr>
      <vt:lpstr>Wingdings 3</vt:lpstr>
      <vt:lpstr>絲縷</vt:lpstr>
      <vt:lpstr>生活英語(二)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信智 陳</dc:creator>
  <cp:lastModifiedBy>信智 陳</cp:lastModifiedBy>
  <cp:revision>1</cp:revision>
  <dcterms:created xsi:type="dcterms:W3CDTF">2024-12-02T10:31:14Z</dcterms:created>
  <dcterms:modified xsi:type="dcterms:W3CDTF">2024-12-02T10:37:40Z</dcterms:modified>
</cp:coreProperties>
</file>