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90FAB-A722-4D5C-8901-FA061ED6E618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A763-F03D-41CB-B58D-F7EAA557311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17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41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0055112-BD32-4760-AA1B-123FB1867E77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zh-TW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3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931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37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775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419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73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6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78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33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08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96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5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D17D1-A370-4D8D-B531-AE5E489C5B8E}" type="datetimeFigureOut">
              <a:rPr lang="zh-TW" altLang="en-US" smtClean="0"/>
              <a:t>2024/12/4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25BC5-ABC2-4468-B0E1-46619270C5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68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ctrTitle"/>
          </p:nvPr>
        </p:nvSpPr>
        <p:spPr>
          <a:xfrm>
            <a:off x="2135189" y="1052514"/>
            <a:ext cx="8353425" cy="1584325"/>
          </a:xfrm>
        </p:spPr>
        <p:txBody>
          <a:bodyPr/>
          <a:lstStyle/>
          <a:p>
            <a:pPr eaLnBrk="1" hangingPunct="1"/>
            <a:r>
              <a:rPr lang="en-US" altLang="zh-TW" sz="4400" dirty="0">
                <a:solidFill>
                  <a:srgbClr val="FF6600"/>
                </a:solidFill>
              </a:rPr>
              <a:t>English Reading (1)</a:t>
            </a:r>
            <a:br>
              <a:rPr lang="en-US" altLang="zh-TW" sz="4400" dirty="0">
                <a:solidFill>
                  <a:srgbClr val="FF6600"/>
                </a:solidFill>
              </a:rPr>
            </a:br>
            <a:endParaRPr lang="en-US" altLang="zh-TW" sz="4400" dirty="0">
              <a:solidFill>
                <a:srgbClr val="FF6600"/>
              </a:solidFill>
            </a:endParaRP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703388" y="2319455"/>
            <a:ext cx="8964612" cy="377496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kumimoji="1" lang="en-US" altLang="zh-TW" sz="3200" b="1" dirty="0">
              <a:solidFill>
                <a:srgbClr val="009900"/>
              </a:solidFill>
              <a:cs typeface="超研澤疊圓體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1" lang="en-US" altLang="zh-TW" sz="3200" b="1" dirty="0">
                <a:solidFill>
                  <a:srgbClr val="009900"/>
                </a:solidFill>
                <a:cs typeface="超研澤疊圓體"/>
              </a:rPr>
              <a:t> </a:t>
            </a:r>
            <a:r>
              <a:rPr kumimoji="1" lang="en-US" altLang="zh-TW" sz="3200" b="1" dirty="0" smtClean="0">
                <a:solidFill>
                  <a:srgbClr val="00B050"/>
                </a:solidFill>
                <a:cs typeface="超研澤疊圓體"/>
              </a:rPr>
              <a:t>Tsai. </a:t>
            </a:r>
            <a:r>
              <a:rPr kumimoji="1" lang="en-US" altLang="zh-TW" sz="3200" b="1" dirty="0" err="1">
                <a:solidFill>
                  <a:srgbClr val="00B050"/>
                </a:solidFill>
                <a:cs typeface="超研澤疊圓體"/>
              </a:rPr>
              <a:t>Chih</a:t>
            </a:r>
            <a:r>
              <a:rPr kumimoji="1" lang="en-US" altLang="zh-TW" sz="3200" b="1" dirty="0">
                <a:solidFill>
                  <a:srgbClr val="00B050"/>
                </a:solidFill>
                <a:cs typeface="超研澤疊圓體"/>
              </a:rPr>
              <a:t>-Hung </a:t>
            </a:r>
            <a:br>
              <a:rPr kumimoji="1" lang="en-US" altLang="zh-TW" sz="3200" b="1" dirty="0">
                <a:solidFill>
                  <a:srgbClr val="00B050"/>
                </a:solidFill>
                <a:cs typeface="超研澤疊圓體"/>
              </a:rPr>
            </a:br>
            <a:r>
              <a:rPr kumimoji="1" lang="en-US" altLang="zh-TW" sz="3200" b="1" dirty="0">
                <a:solidFill>
                  <a:srgbClr val="7030A0"/>
                </a:solidFill>
                <a:cs typeface="超研澤疊圓體"/>
              </a:rPr>
              <a:t> </a:t>
            </a:r>
            <a:r>
              <a:rPr kumimoji="1" lang="en-US" altLang="zh-TW" sz="2800" b="1" dirty="0">
                <a:solidFill>
                  <a:srgbClr val="CC00FF"/>
                </a:solidFill>
                <a:cs typeface="超研澤疊圓體"/>
              </a:rPr>
              <a:t/>
            </a:r>
            <a:br>
              <a:rPr kumimoji="1" lang="en-US" altLang="zh-TW" sz="2800" b="1" dirty="0">
                <a:solidFill>
                  <a:srgbClr val="CC00FF"/>
                </a:solidFill>
                <a:cs typeface="超研澤疊圓體"/>
              </a:rPr>
            </a:br>
            <a:r>
              <a:rPr kumimoji="1" lang="en-US" altLang="zh-TW" sz="2800" b="1" dirty="0">
                <a:solidFill>
                  <a:srgbClr val="CC00FF"/>
                </a:solidFill>
                <a:cs typeface="超研澤疊圓體"/>
              </a:rPr>
              <a:t>   </a:t>
            </a:r>
            <a:r>
              <a:rPr kumimoji="1" lang="en-US" altLang="zh-TW" sz="3000" b="1" dirty="0">
                <a:solidFill>
                  <a:srgbClr val="CC00FF"/>
                </a:solidFill>
                <a:cs typeface="超研澤疊圓體"/>
              </a:rPr>
              <a:t>Department of Foreign Languages &amp; Literature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kumimoji="1" lang="en-US" altLang="zh-TW" sz="3000" b="1" dirty="0">
                <a:solidFill>
                  <a:srgbClr val="CC00FF"/>
                </a:solidFill>
                <a:cs typeface="超研澤疊圓體"/>
              </a:rPr>
              <a:t/>
            </a:r>
            <a:br>
              <a:rPr kumimoji="1" lang="en-US" altLang="zh-TW" sz="3000" b="1" dirty="0">
                <a:solidFill>
                  <a:srgbClr val="CC00FF"/>
                </a:solidFill>
                <a:cs typeface="超研澤疊圓體"/>
              </a:rPr>
            </a:br>
            <a:r>
              <a:rPr kumimoji="1" lang="en-US" altLang="zh-TW" sz="3200" b="1" dirty="0">
                <a:solidFill>
                  <a:srgbClr val="CC00FF"/>
                </a:solidFill>
                <a:cs typeface="超研澤疊圓體"/>
              </a:rPr>
              <a:t>    The Open University of Kaohsiung</a:t>
            </a:r>
            <a:br>
              <a:rPr kumimoji="1" lang="en-US" altLang="zh-TW" sz="3200" b="1" dirty="0">
                <a:solidFill>
                  <a:srgbClr val="CC00FF"/>
                </a:solidFill>
                <a:cs typeface="超研澤疊圓體"/>
              </a:rPr>
            </a:br>
            <a:endParaRPr kumimoji="1" lang="zh-TW" altLang="en-US" sz="3200" b="1" dirty="0">
              <a:solidFill>
                <a:srgbClr val="CC00FF"/>
              </a:solidFill>
              <a:cs typeface="超研澤疊圓體"/>
            </a:endParaRPr>
          </a:p>
        </p:txBody>
      </p:sp>
    </p:spTree>
    <p:extLst>
      <p:ext uri="{BB962C8B-B14F-4D97-AF65-F5344CB8AC3E}">
        <p14:creationId xmlns:p14="http://schemas.microsoft.com/office/powerpoint/2010/main" val="291284647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2351089" y="706439"/>
            <a:ext cx="7921625" cy="1241425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solidFill>
                  <a:srgbClr val="009900"/>
                </a:solidFill>
                <a:cs typeface="超研澤疊圓體"/>
              </a:rPr>
              <a:t/>
            </a:r>
            <a:br>
              <a:rPr lang="en-US" altLang="zh-TW" sz="3200" dirty="0">
                <a:solidFill>
                  <a:srgbClr val="009900"/>
                </a:solidFill>
                <a:cs typeface="超研澤疊圓體"/>
              </a:rPr>
            </a:br>
            <a:r>
              <a:rPr lang="en-US" altLang="zh-TW" dirty="0" smtClean="0">
                <a:solidFill>
                  <a:srgbClr val="009900"/>
                </a:solidFill>
                <a:cs typeface="超研澤疊圓體"/>
              </a:rPr>
              <a:t>                 Course </a:t>
            </a:r>
            <a:r>
              <a:rPr lang="en-US" altLang="zh-TW" dirty="0">
                <a:solidFill>
                  <a:srgbClr val="009900"/>
                </a:solidFill>
                <a:cs typeface="超研澤疊圓體"/>
              </a:rPr>
              <a:t>Objectives</a:t>
            </a:r>
            <a:endParaRPr lang="zh-TW" altLang="en-US" dirty="0">
              <a:solidFill>
                <a:srgbClr val="009900"/>
              </a:solidFill>
              <a:cs typeface="超研澤疊圓體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2208213" y="1595438"/>
            <a:ext cx="8208962" cy="457041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000" dirty="0">
                <a:latin typeface="新細明體" panose="02020500000000000000" pitchFamily="18" charset="-120"/>
                <a:ea typeface="新細明體" panose="02020500000000000000" pitchFamily="18" charset="-120"/>
                <a:cs typeface="超研澤疊圓體"/>
              </a:rPr>
              <a:t>  </a:t>
            </a:r>
            <a:endParaRPr lang="zh-TW" altLang="en-US" dirty="0" smtClean="0">
              <a:latin typeface="新細明體" panose="02020500000000000000" pitchFamily="18" charset="-120"/>
              <a:ea typeface="新細明體" panose="02020500000000000000" pitchFamily="18" charset="-120"/>
              <a:cs typeface="超研澤疊圓體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135188" y="1670875"/>
            <a:ext cx="853281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3pPr>
            <a:lvl4pPr marL="1600200" indent="-22860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4pPr>
            <a:lvl5pPr marL="2057400" indent="-22860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ts val="600"/>
              </a:spcAft>
              <a:buClr>
                <a:srgbClr val="7F7F7F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超研澤疊圓體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AutoNum type="arabicParenBoth"/>
            </a:pP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 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超研澤疊圓體"/>
              </a:rPr>
              <a:t>Knowledge &amp; Cognitive Domain</a:t>
            </a: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: </a:t>
            </a:r>
            <a:br>
              <a:rPr lang="en-US" altLang="zh-TW" sz="3200" dirty="0">
                <a:latin typeface="Arial" panose="020B0604020202020204" pitchFamily="34" charset="0"/>
                <a:ea typeface="超研澤疊圓體"/>
              </a:rPr>
            </a:b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 Help learners acquire a general understanding of various real-life events  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(2) 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超研澤疊圓體"/>
              </a:rPr>
              <a:t>Skill Domain</a:t>
            </a: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:</a:t>
            </a:r>
            <a:br>
              <a:rPr lang="en-US" altLang="zh-TW" sz="3200" dirty="0">
                <a:latin typeface="Arial" panose="020B0604020202020204" pitchFamily="34" charset="0"/>
                <a:ea typeface="超研澤疊圓體"/>
              </a:rPr>
            </a:b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   Empower learners with </a:t>
            </a:r>
            <a:r>
              <a:rPr lang="en-US" altLang="zh-TW" sz="3200" dirty="0" smtClean="0">
                <a:latin typeface="Arial" panose="020B0604020202020204" pitchFamily="34" charset="0"/>
                <a:ea typeface="超研澤疊圓體"/>
              </a:rPr>
              <a:t>competency-oriented English reading </a:t>
            </a: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skills </a:t>
            </a:r>
            <a:r>
              <a:rPr lang="en-US" altLang="zh-TW" sz="3200" dirty="0" smtClean="0">
                <a:latin typeface="Arial" panose="020B0604020202020204" pitchFamily="34" charset="0"/>
                <a:ea typeface="超研澤疊圓體"/>
              </a:rPr>
              <a:t>  </a:t>
            </a:r>
            <a:endParaRPr lang="en-US" altLang="zh-TW" sz="3200" dirty="0">
              <a:latin typeface="Arial" panose="020B0604020202020204" pitchFamily="34" charset="0"/>
              <a:ea typeface="超研澤疊圓體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(3) </a:t>
            </a:r>
            <a:r>
              <a:rPr lang="en-US" altLang="zh-TW" sz="3200" dirty="0">
                <a:solidFill>
                  <a:srgbClr val="FF0000"/>
                </a:solidFill>
                <a:latin typeface="Arial" panose="020B0604020202020204" pitchFamily="34" charset="0"/>
                <a:ea typeface="超研澤疊圓體"/>
              </a:rPr>
              <a:t>Affective Domain</a:t>
            </a: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:</a:t>
            </a:r>
            <a:br>
              <a:rPr lang="en-US" altLang="zh-TW" sz="3200" dirty="0">
                <a:latin typeface="Arial" panose="020B0604020202020204" pitchFamily="34" charset="0"/>
                <a:ea typeface="超研澤疊圓體"/>
              </a:rPr>
            </a:br>
            <a:r>
              <a:rPr lang="en-US" altLang="zh-TW" sz="3200" dirty="0">
                <a:latin typeface="Arial" panose="020B0604020202020204" pitchFamily="34" charset="0"/>
                <a:ea typeface="超研澤疊圓體"/>
              </a:rPr>
              <a:t> Promote learners’ overall interest &amp; motivation in learning English </a:t>
            </a:r>
          </a:p>
        </p:txBody>
      </p:sp>
    </p:spTree>
    <p:extLst>
      <p:ext uri="{BB962C8B-B14F-4D97-AF65-F5344CB8AC3E}">
        <p14:creationId xmlns:p14="http://schemas.microsoft.com/office/powerpoint/2010/main" val="319676569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/>
              <a:t>                   </a:t>
            </a:r>
            <a:r>
              <a:rPr lang="en-US" altLang="zh-TW" sz="3600" dirty="0" smtClean="0"/>
              <a:t>Unit </a:t>
            </a:r>
            <a:r>
              <a:rPr lang="en-US" altLang="zh-TW" sz="3600" dirty="0"/>
              <a:t>1: </a:t>
            </a:r>
            <a:r>
              <a:rPr lang="en-US" altLang="zh-TW" sz="3600" dirty="0">
                <a:solidFill>
                  <a:srgbClr val="00B050"/>
                </a:solidFill>
              </a:rPr>
              <a:t>Greetings Around the World</a:t>
            </a:r>
            <a:endParaRPr lang="zh-TW" altLang="en-US" sz="3600" dirty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2351089" y="1628776"/>
            <a:ext cx="7921625" cy="4537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* Have you ever made any friends from other countries? </a:t>
            </a:r>
          </a:p>
          <a:p>
            <a:pPr marL="0" indent="0">
              <a:buNone/>
            </a:pPr>
            <a:r>
              <a:rPr lang="en-US" altLang="zh-TW" sz="3200" dirty="0"/>
              <a:t>* What are some of the different ways people in other countries greet each other? </a:t>
            </a:r>
          </a:p>
          <a:p>
            <a:pPr marL="0" indent="0">
              <a:buNone/>
            </a:pPr>
            <a:r>
              <a:rPr lang="en-US" altLang="zh-TW" sz="3200" dirty="0"/>
              <a:t>*How would you feel </a:t>
            </a:r>
            <a:r>
              <a:rPr lang="en-US" altLang="zh-TW" sz="3200" dirty="0">
                <a:solidFill>
                  <a:srgbClr val="6600FF"/>
                </a:solidFill>
              </a:rPr>
              <a:t>if someone kissed you on the cheek when you first met</a:t>
            </a:r>
            <a:r>
              <a:rPr lang="en-US" altLang="zh-TW" sz="3200" dirty="0"/>
              <a:t>? What if the person </a:t>
            </a:r>
            <a:r>
              <a:rPr lang="en-US" altLang="zh-TW" sz="3200" dirty="0">
                <a:solidFill>
                  <a:srgbClr val="FF3300"/>
                </a:solidFill>
              </a:rPr>
              <a:t>showed you his or her tongue</a:t>
            </a:r>
            <a:r>
              <a:rPr lang="en-US" altLang="zh-TW" sz="3200" dirty="0"/>
              <a:t>? 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123188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                       Maori </a:t>
            </a:r>
            <a:r>
              <a:rPr lang="en-US" altLang="zh-TW" dirty="0" err="1" smtClean="0"/>
              <a:t>Hongi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425" y="1772815"/>
            <a:ext cx="4576858" cy="4549925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1772816"/>
            <a:ext cx="3959672" cy="454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                         Maori Haka              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69" y="1690687"/>
            <a:ext cx="4304370" cy="4587449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1690687"/>
            <a:ext cx="5113784" cy="46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4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Unit 6: </a:t>
            </a:r>
            <a:r>
              <a:rPr lang="en-US" altLang="zh-TW" dirty="0" smtClean="0">
                <a:solidFill>
                  <a:srgbClr val="92D050"/>
                </a:solidFill>
              </a:rPr>
              <a:t>Environmental Conservation</a:t>
            </a:r>
            <a:r>
              <a:rPr lang="en-US" altLang="zh-TW" dirty="0" smtClean="0"/>
              <a:t>:</a:t>
            </a:r>
            <a:r>
              <a:rPr lang="en-US" altLang="zh-TW" dirty="0" smtClean="0">
                <a:solidFill>
                  <a:srgbClr val="00B050"/>
                </a:solidFill>
              </a:rPr>
              <a:t> </a:t>
            </a:r>
            <a:r>
              <a:rPr lang="en-US" altLang="zh-TW" dirty="0" smtClean="0">
                <a:solidFill>
                  <a:srgbClr val="FF3300"/>
                </a:solidFill>
              </a:rPr>
              <a:t>Making money from wasted food </a:t>
            </a:r>
            <a:r>
              <a:rPr lang="en-US" altLang="zh-TW" dirty="0" smtClean="0"/>
              <a:t>– P. 66</a:t>
            </a:r>
            <a:endParaRPr lang="zh-TW" altLang="en-US" dirty="0" smtClean="0"/>
          </a:p>
        </p:txBody>
      </p:sp>
      <p:sp>
        <p:nvSpPr>
          <p:cNvPr id="614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*What do you think the worst environmental problems </a:t>
            </a:r>
          </a:p>
          <a:p>
            <a:r>
              <a:rPr lang="en-US" altLang="zh-TW" smtClean="0"/>
              <a:t>  today?</a:t>
            </a:r>
          </a:p>
          <a:p>
            <a:r>
              <a:rPr lang="en-US" altLang="zh-TW" smtClean="0"/>
              <a:t>*Do you think people do enough cycling? What type of recycling do you do?</a:t>
            </a:r>
          </a:p>
          <a:p>
            <a:r>
              <a:rPr lang="en-US" altLang="zh-TW" smtClean="0"/>
              <a:t>*What do you think the world’s environment will be like in 50 years?</a:t>
            </a: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739260023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                   Recycling </a:t>
            </a:r>
            <a:r>
              <a:rPr lang="en-US" altLang="zh-TW" dirty="0" smtClean="0">
                <a:solidFill>
                  <a:srgbClr val="00B050"/>
                </a:solidFill>
              </a:rPr>
              <a:t>Food Waste</a:t>
            </a:r>
            <a:endParaRPr lang="zh-TW" altLang="en-US" dirty="0" smtClean="0"/>
          </a:p>
        </p:txBody>
      </p:sp>
      <p:pic>
        <p:nvPicPr>
          <p:cNvPr id="71683" name="Picture 2" descr="C:\Users\user\Desktop\imagesOXIANGD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702" y="1460810"/>
            <a:ext cx="4211562" cy="2430966"/>
          </a:xfrm>
        </p:spPr>
      </p:pic>
      <p:pic>
        <p:nvPicPr>
          <p:cNvPr id="71684" name="Picture 3" descr="C:\Users\user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32" y="4117939"/>
            <a:ext cx="4132032" cy="2594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5" name="Picture 4" descr="C:\Users\user\Desktop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527" y="1460810"/>
            <a:ext cx="5296829" cy="254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6" name="Picture 5" descr="C:\Users\user\Desktop\imagesS3N9Y16J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122" y="4314826"/>
            <a:ext cx="5118410" cy="239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1984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149</Words>
  <Application>Microsoft Office PowerPoint</Application>
  <PresentationFormat>寬螢幕</PresentationFormat>
  <Paragraphs>22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超研澤疊圓體</vt:lpstr>
      <vt:lpstr>新細明體</vt:lpstr>
      <vt:lpstr>Arial</vt:lpstr>
      <vt:lpstr>Calibri</vt:lpstr>
      <vt:lpstr>Calibri Light</vt:lpstr>
      <vt:lpstr>Office 佈景主題</vt:lpstr>
      <vt:lpstr>English Reading (1) </vt:lpstr>
      <vt:lpstr>                  Course Objectives</vt:lpstr>
      <vt:lpstr>                   Unit 1: Greetings Around the World</vt:lpstr>
      <vt:lpstr>                        Maori Hongi</vt:lpstr>
      <vt:lpstr>                          Maori Haka               </vt:lpstr>
      <vt:lpstr>Unit 6: Environmental Conservation: Making money from wasted food – P. 66</vt:lpstr>
      <vt:lpstr>                   Recycling Food Waste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Reading (1)</dc:title>
  <dc:creator>user</dc:creator>
  <cp:lastModifiedBy>user</cp:lastModifiedBy>
  <cp:revision>5</cp:revision>
  <dcterms:created xsi:type="dcterms:W3CDTF">2024-12-04T11:45:18Z</dcterms:created>
  <dcterms:modified xsi:type="dcterms:W3CDTF">2024-12-04T12:09:56Z</dcterms:modified>
</cp:coreProperties>
</file>