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2FA"/>
    <a:srgbClr val="99CCFF"/>
    <a:srgbClr val="009900"/>
    <a:srgbClr val="F2D500"/>
    <a:srgbClr val="00C0FF"/>
    <a:srgbClr val="95EC20"/>
    <a:srgbClr val="FF99FF"/>
    <a:srgbClr val="DD2F2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F4394-375D-4AB1-B407-C032B124188D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5" csCatId="colorful" phldr="1"/>
      <dgm:spPr/>
    </dgm:pt>
    <dgm:pt modelId="{357A5178-6F74-47B6-A004-3D2E8FD4A257}">
      <dgm:prSet phldrT="[文字]" custT="1"/>
      <dgm:spPr/>
      <dgm:t>
        <a:bodyPr/>
        <a:lstStyle/>
        <a:p>
          <a:r>
            <a: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服務業</a:t>
          </a:r>
        </a:p>
      </dgm:t>
    </dgm:pt>
    <dgm:pt modelId="{AC21B6B9-F558-45FC-A7FB-5F4D530764E4}" type="parTrans" cxnId="{13E48D83-24ED-4D96-A832-B470123C60B0}">
      <dgm:prSet/>
      <dgm:spPr/>
      <dgm:t>
        <a:bodyPr/>
        <a:lstStyle/>
        <a:p>
          <a:endParaRPr lang="zh-TW" altLang="en-US"/>
        </a:p>
      </dgm:t>
    </dgm:pt>
    <dgm:pt modelId="{8B4C890B-0B3D-4D6C-9728-42561BFA9EC7}" type="sibTrans" cxnId="{13E48D83-24ED-4D96-A832-B470123C60B0}">
      <dgm:prSet/>
      <dgm:spPr/>
      <dgm:t>
        <a:bodyPr/>
        <a:lstStyle/>
        <a:p>
          <a:endParaRPr lang="zh-TW" altLang="en-US"/>
        </a:p>
      </dgm:t>
    </dgm:pt>
    <dgm:pt modelId="{CC05D5F9-AB27-4088-9DBC-AA65DB32F206}">
      <dgm:prSet phldrT="[文字]" custT="1"/>
      <dgm:spPr/>
      <dgm:t>
        <a:bodyPr/>
        <a:lstStyle/>
        <a:p>
          <a:r>
            <a: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品質管理</a:t>
          </a:r>
        </a:p>
      </dgm:t>
    </dgm:pt>
    <dgm:pt modelId="{1A43A8D1-DB5A-4CF3-992D-2FED11B91D57}" type="parTrans" cxnId="{49FDE14A-8C07-46CE-83A3-63CC40BD3B83}">
      <dgm:prSet/>
      <dgm:spPr/>
      <dgm:t>
        <a:bodyPr/>
        <a:lstStyle/>
        <a:p>
          <a:endParaRPr lang="zh-TW" altLang="en-US"/>
        </a:p>
      </dgm:t>
    </dgm:pt>
    <dgm:pt modelId="{2D1ECA2D-5876-49C7-B322-7E475AE9971E}" type="sibTrans" cxnId="{49FDE14A-8C07-46CE-83A3-63CC40BD3B83}">
      <dgm:prSet/>
      <dgm:spPr/>
      <dgm:t>
        <a:bodyPr/>
        <a:lstStyle/>
        <a:p>
          <a:endParaRPr lang="zh-TW" altLang="en-US"/>
        </a:p>
      </dgm:t>
    </dgm:pt>
    <dgm:pt modelId="{AB239C8E-BDFF-47D9-8D5C-E47977E7E763}">
      <dgm:prSet phldrT="[文字]" custT="1"/>
      <dgm:spPr/>
      <dgm:t>
        <a:bodyPr/>
        <a:lstStyle/>
        <a:p>
          <a:r>
            <a:rPr lang="zh-TW" altLang="en-US" sz="5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服務品質管理</a:t>
          </a:r>
        </a:p>
      </dgm:t>
    </dgm:pt>
    <dgm:pt modelId="{37EB3B15-2D95-42F2-BD47-C25D98610EA8}" type="parTrans" cxnId="{8E5B6F29-2710-4B56-9DE3-99C9B4C86495}">
      <dgm:prSet/>
      <dgm:spPr/>
      <dgm:t>
        <a:bodyPr/>
        <a:lstStyle/>
        <a:p>
          <a:endParaRPr lang="zh-TW" altLang="en-US"/>
        </a:p>
      </dgm:t>
    </dgm:pt>
    <dgm:pt modelId="{264E8E47-B680-46C0-BA1A-52B8F5C56EB5}" type="sibTrans" cxnId="{8E5B6F29-2710-4B56-9DE3-99C9B4C86495}">
      <dgm:prSet/>
      <dgm:spPr/>
      <dgm:t>
        <a:bodyPr/>
        <a:lstStyle/>
        <a:p>
          <a:endParaRPr lang="zh-TW" altLang="en-US"/>
        </a:p>
      </dgm:t>
    </dgm:pt>
    <dgm:pt modelId="{B51E1A7A-42BE-49E4-85F7-DD284F0862FE}" type="pres">
      <dgm:prSet presAssocID="{661F4394-375D-4AB1-B407-C032B124188D}" presName="Name0" presStyleCnt="0">
        <dgm:presLayoutVars>
          <dgm:dir/>
          <dgm:resizeHandles val="exact"/>
        </dgm:presLayoutVars>
      </dgm:prSet>
      <dgm:spPr/>
    </dgm:pt>
    <dgm:pt modelId="{405A8F7F-8990-4BBC-8E7E-0DA7A193C362}" type="pres">
      <dgm:prSet presAssocID="{661F4394-375D-4AB1-B407-C032B124188D}" presName="vNodes" presStyleCnt="0"/>
      <dgm:spPr/>
    </dgm:pt>
    <dgm:pt modelId="{3AE666A5-154E-4CF1-9AF7-9EAF61468CDF}" type="pres">
      <dgm:prSet presAssocID="{357A5178-6F74-47B6-A004-3D2E8FD4A257}" presName="node" presStyleLbl="node1" presStyleIdx="0" presStyleCnt="3">
        <dgm:presLayoutVars>
          <dgm:bulletEnabled val="1"/>
        </dgm:presLayoutVars>
      </dgm:prSet>
      <dgm:spPr/>
    </dgm:pt>
    <dgm:pt modelId="{372AD8C7-8BD3-477A-BD09-2975E92521AD}" type="pres">
      <dgm:prSet presAssocID="{8B4C890B-0B3D-4D6C-9728-42561BFA9EC7}" presName="spacerT" presStyleCnt="0"/>
      <dgm:spPr/>
    </dgm:pt>
    <dgm:pt modelId="{A3EF1165-F38C-41CC-AE0C-DC07E1E89A16}" type="pres">
      <dgm:prSet presAssocID="{8B4C890B-0B3D-4D6C-9728-42561BFA9EC7}" presName="sibTrans" presStyleLbl="sibTrans2D1" presStyleIdx="0" presStyleCnt="2"/>
      <dgm:spPr/>
    </dgm:pt>
    <dgm:pt modelId="{E735D860-AAB0-4D64-8A6C-F1CCDF95CBC0}" type="pres">
      <dgm:prSet presAssocID="{8B4C890B-0B3D-4D6C-9728-42561BFA9EC7}" presName="spacerB" presStyleCnt="0"/>
      <dgm:spPr/>
    </dgm:pt>
    <dgm:pt modelId="{22BB8DB5-66B5-478F-8EC3-5B3817C2157B}" type="pres">
      <dgm:prSet presAssocID="{CC05D5F9-AB27-4088-9DBC-AA65DB32F206}" presName="node" presStyleLbl="node1" presStyleIdx="1" presStyleCnt="3">
        <dgm:presLayoutVars>
          <dgm:bulletEnabled val="1"/>
        </dgm:presLayoutVars>
      </dgm:prSet>
      <dgm:spPr/>
    </dgm:pt>
    <dgm:pt modelId="{68BCC207-705B-421B-81CE-4216CACDD99A}" type="pres">
      <dgm:prSet presAssocID="{661F4394-375D-4AB1-B407-C032B124188D}" presName="sibTransLast" presStyleLbl="sibTrans2D1" presStyleIdx="1" presStyleCnt="2"/>
      <dgm:spPr/>
    </dgm:pt>
    <dgm:pt modelId="{F61C7F19-485F-45C4-953C-82342D0240E9}" type="pres">
      <dgm:prSet presAssocID="{661F4394-375D-4AB1-B407-C032B124188D}" presName="connectorText" presStyleLbl="sibTrans2D1" presStyleIdx="1" presStyleCnt="2"/>
      <dgm:spPr/>
    </dgm:pt>
    <dgm:pt modelId="{052B58F6-6F4B-40F5-AE18-677DA7F2A5CB}" type="pres">
      <dgm:prSet presAssocID="{661F4394-375D-4AB1-B407-C032B124188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5ABDBD09-5291-41EC-B7FA-7D32DB727452}" type="presOf" srcId="{8B4C890B-0B3D-4D6C-9728-42561BFA9EC7}" destId="{A3EF1165-F38C-41CC-AE0C-DC07E1E89A16}" srcOrd="0" destOrd="0" presId="urn:microsoft.com/office/officeart/2005/8/layout/equation2"/>
    <dgm:cxn modelId="{8E5B6F29-2710-4B56-9DE3-99C9B4C86495}" srcId="{661F4394-375D-4AB1-B407-C032B124188D}" destId="{AB239C8E-BDFF-47D9-8D5C-E47977E7E763}" srcOrd="2" destOrd="0" parTransId="{37EB3B15-2D95-42F2-BD47-C25D98610EA8}" sibTransId="{264E8E47-B680-46C0-BA1A-52B8F5C56EB5}"/>
    <dgm:cxn modelId="{457E0E35-4553-47D2-8134-394467B85A52}" type="presOf" srcId="{2D1ECA2D-5876-49C7-B322-7E475AE9971E}" destId="{68BCC207-705B-421B-81CE-4216CACDD99A}" srcOrd="0" destOrd="0" presId="urn:microsoft.com/office/officeart/2005/8/layout/equation2"/>
    <dgm:cxn modelId="{2F82EB49-10AE-4670-B814-907A1668237F}" type="presOf" srcId="{2D1ECA2D-5876-49C7-B322-7E475AE9971E}" destId="{F61C7F19-485F-45C4-953C-82342D0240E9}" srcOrd="1" destOrd="0" presId="urn:microsoft.com/office/officeart/2005/8/layout/equation2"/>
    <dgm:cxn modelId="{49FDE14A-8C07-46CE-83A3-63CC40BD3B83}" srcId="{661F4394-375D-4AB1-B407-C032B124188D}" destId="{CC05D5F9-AB27-4088-9DBC-AA65DB32F206}" srcOrd="1" destOrd="0" parTransId="{1A43A8D1-DB5A-4CF3-992D-2FED11B91D57}" sibTransId="{2D1ECA2D-5876-49C7-B322-7E475AE9971E}"/>
    <dgm:cxn modelId="{13E48D83-24ED-4D96-A832-B470123C60B0}" srcId="{661F4394-375D-4AB1-B407-C032B124188D}" destId="{357A5178-6F74-47B6-A004-3D2E8FD4A257}" srcOrd="0" destOrd="0" parTransId="{AC21B6B9-F558-45FC-A7FB-5F4D530764E4}" sibTransId="{8B4C890B-0B3D-4D6C-9728-42561BFA9EC7}"/>
    <dgm:cxn modelId="{B5633797-16C3-4838-9195-F3F56E707FA0}" type="presOf" srcId="{661F4394-375D-4AB1-B407-C032B124188D}" destId="{B51E1A7A-42BE-49E4-85F7-DD284F0862FE}" srcOrd="0" destOrd="0" presId="urn:microsoft.com/office/officeart/2005/8/layout/equation2"/>
    <dgm:cxn modelId="{E4A869B3-BDDB-41B7-A921-7AFD7B603D7C}" type="presOf" srcId="{CC05D5F9-AB27-4088-9DBC-AA65DB32F206}" destId="{22BB8DB5-66B5-478F-8EC3-5B3817C2157B}" srcOrd="0" destOrd="0" presId="urn:microsoft.com/office/officeart/2005/8/layout/equation2"/>
    <dgm:cxn modelId="{7C6CE2C0-8A12-461B-976A-C1016496A05A}" type="presOf" srcId="{357A5178-6F74-47B6-A004-3D2E8FD4A257}" destId="{3AE666A5-154E-4CF1-9AF7-9EAF61468CDF}" srcOrd="0" destOrd="0" presId="urn:microsoft.com/office/officeart/2005/8/layout/equation2"/>
    <dgm:cxn modelId="{E87881C5-2156-445E-8589-13489FDC931F}" type="presOf" srcId="{AB239C8E-BDFF-47D9-8D5C-E47977E7E763}" destId="{052B58F6-6F4B-40F5-AE18-677DA7F2A5CB}" srcOrd="0" destOrd="0" presId="urn:microsoft.com/office/officeart/2005/8/layout/equation2"/>
    <dgm:cxn modelId="{A7344088-6FA5-4BF5-A61F-AA055ADBFB1A}" type="presParOf" srcId="{B51E1A7A-42BE-49E4-85F7-DD284F0862FE}" destId="{405A8F7F-8990-4BBC-8E7E-0DA7A193C362}" srcOrd="0" destOrd="0" presId="urn:microsoft.com/office/officeart/2005/8/layout/equation2"/>
    <dgm:cxn modelId="{986F451D-065E-4923-A91A-212D46AF0AF0}" type="presParOf" srcId="{405A8F7F-8990-4BBC-8E7E-0DA7A193C362}" destId="{3AE666A5-154E-4CF1-9AF7-9EAF61468CDF}" srcOrd="0" destOrd="0" presId="urn:microsoft.com/office/officeart/2005/8/layout/equation2"/>
    <dgm:cxn modelId="{480C267F-E0F7-4313-BE38-22426F8DD77B}" type="presParOf" srcId="{405A8F7F-8990-4BBC-8E7E-0DA7A193C362}" destId="{372AD8C7-8BD3-477A-BD09-2975E92521AD}" srcOrd="1" destOrd="0" presId="urn:microsoft.com/office/officeart/2005/8/layout/equation2"/>
    <dgm:cxn modelId="{A33CC965-B03C-473F-9DFD-FDEC2FF4575D}" type="presParOf" srcId="{405A8F7F-8990-4BBC-8E7E-0DA7A193C362}" destId="{A3EF1165-F38C-41CC-AE0C-DC07E1E89A16}" srcOrd="2" destOrd="0" presId="urn:microsoft.com/office/officeart/2005/8/layout/equation2"/>
    <dgm:cxn modelId="{E458EC11-1D57-4666-83F6-FD1B33295F7C}" type="presParOf" srcId="{405A8F7F-8990-4BBC-8E7E-0DA7A193C362}" destId="{E735D860-AAB0-4D64-8A6C-F1CCDF95CBC0}" srcOrd="3" destOrd="0" presId="urn:microsoft.com/office/officeart/2005/8/layout/equation2"/>
    <dgm:cxn modelId="{F8E1A074-A677-4602-803A-20097BF07590}" type="presParOf" srcId="{405A8F7F-8990-4BBC-8E7E-0DA7A193C362}" destId="{22BB8DB5-66B5-478F-8EC3-5B3817C2157B}" srcOrd="4" destOrd="0" presId="urn:microsoft.com/office/officeart/2005/8/layout/equation2"/>
    <dgm:cxn modelId="{91BB4093-5781-4E82-9D0B-9B5B7D2B89B5}" type="presParOf" srcId="{B51E1A7A-42BE-49E4-85F7-DD284F0862FE}" destId="{68BCC207-705B-421B-81CE-4216CACDD99A}" srcOrd="1" destOrd="0" presId="urn:microsoft.com/office/officeart/2005/8/layout/equation2"/>
    <dgm:cxn modelId="{1780FB92-C0FF-47FA-A9C7-581640D18158}" type="presParOf" srcId="{68BCC207-705B-421B-81CE-4216CACDD99A}" destId="{F61C7F19-485F-45C4-953C-82342D0240E9}" srcOrd="0" destOrd="0" presId="urn:microsoft.com/office/officeart/2005/8/layout/equation2"/>
    <dgm:cxn modelId="{FC5CF29D-5CDF-423F-B53A-36F8759A1B3F}" type="presParOf" srcId="{B51E1A7A-42BE-49E4-85F7-DD284F0862FE}" destId="{052B58F6-6F4B-40F5-AE18-677DA7F2A5C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666A5-154E-4CF1-9AF7-9EAF61468CDF}">
      <dsp:nvSpPr>
        <dsp:cNvPr id="0" name=""/>
        <dsp:cNvSpPr/>
      </dsp:nvSpPr>
      <dsp:spPr>
        <a:xfrm>
          <a:off x="786788" y="2486"/>
          <a:ext cx="1836106" cy="183610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服務業</a:t>
          </a:r>
        </a:p>
      </dsp:txBody>
      <dsp:txXfrm>
        <a:off x="1055679" y="271377"/>
        <a:ext cx="1298324" cy="1298324"/>
      </dsp:txXfrm>
    </dsp:sp>
    <dsp:sp modelId="{A3EF1165-F38C-41CC-AE0C-DC07E1E89A16}">
      <dsp:nvSpPr>
        <dsp:cNvPr id="0" name=""/>
        <dsp:cNvSpPr/>
      </dsp:nvSpPr>
      <dsp:spPr>
        <a:xfrm>
          <a:off x="1172371" y="1987685"/>
          <a:ext cx="1064941" cy="1064941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700" kern="1200"/>
        </a:p>
      </dsp:txBody>
      <dsp:txXfrm>
        <a:off x="1313529" y="2394918"/>
        <a:ext cx="782625" cy="250475"/>
      </dsp:txXfrm>
    </dsp:sp>
    <dsp:sp modelId="{22BB8DB5-66B5-478F-8EC3-5B3817C2157B}">
      <dsp:nvSpPr>
        <dsp:cNvPr id="0" name=""/>
        <dsp:cNvSpPr/>
      </dsp:nvSpPr>
      <dsp:spPr>
        <a:xfrm>
          <a:off x="786788" y="3201719"/>
          <a:ext cx="1836106" cy="1836106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品質管理</a:t>
          </a:r>
        </a:p>
      </dsp:txBody>
      <dsp:txXfrm>
        <a:off x="1055679" y="3470610"/>
        <a:ext cx="1298324" cy="1298324"/>
      </dsp:txXfrm>
    </dsp:sp>
    <dsp:sp modelId="{68BCC207-705B-421B-81CE-4216CACDD99A}">
      <dsp:nvSpPr>
        <dsp:cNvPr id="0" name=""/>
        <dsp:cNvSpPr/>
      </dsp:nvSpPr>
      <dsp:spPr>
        <a:xfrm>
          <a:off x="2898311" y="2178640"/>
          <a:ext cx="583881" cy="6830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900" kern="1200"/>
        </a:p>
      </dsp:txBody>
      <dsp:txXfrm>
        <a:off x="2898311" y="2315246"/>
        <a:ext cx="408717" cy="409819"/>
      </dsp:txXfrm>
    </dsp:sp>
    <dsp:sp modelId="{052B58F6-6F4B-40F5-AE18-677DA7F2A5CB}">
      <dsp:nvSpPr>
        <dsp:cNvPr id="0" name=""/>
        <dsp:cNvSpPr/>
      </dsp:nvSpPr>
      <dsp:spPr>
        <a:xfrm>
          <a:off x="3724559" y="684049"/>
          <a:ext cx="3672213" cy="367221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服務品質管理</a:t>
          </a:r>
        </a:p>
      </dsp:txBody>
      <dsp:txXfrm>
        <a:off x="4262342" y="1221832"/>
        <a:ext cx="2596647" cy="2596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3412B-8901-42EA-BCDC-121912202C72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852F4-7DA2-414A-9555-264ABAA3E2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074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BB8E6-1E6C-4BC6-9155-EF70F79CF052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86179-4179-4C12-92F3-C37FE9748D1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041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12BA9-67B9-40A9-B666-A3047B085A36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8D6E0-6D98-4967-9C1F-7D027B9B873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722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72E12-6A3F-4FF0-87FF-E44EED0CFE16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BFF23-F844-4F41-B9F1-01DE41AC3A6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56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7C2E5-C111-4C62-A306-A4EA78C6F5F9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51AC9-766A-449C-9DB4-094F063EA8D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37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9D50B-8EEB-464F-B8E6-ABF176413455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F6C04-E4FA-41CF-8765-411E55E6A77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58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A0E51-96FA-44FC-8816-429AACE70797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A319D-4908-442B-8A20-6BF546B74B0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47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61A74-0987-4424-9FE1-C0A1029B3299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DB1E4-865E-4974-8426-5855735BBF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94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0916F-7E3A-4D40-A044-A8527BF74BCE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F02ED-D700-473A-A078-79B0BD7604E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36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B0942-98B7-4BB3-9B0C-19F069C44E0B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1A00F-3DDC-4F8D-83EC-D69A5A11736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9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E78E-D77E-4B6B-9833-5E58D80BA5D6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733C5-DDDA-4D02-8324-BA0EEADF9E8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32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4AD31-B630-46EC-8295-C7BEFA5AA94E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89C4-C0A1-47B0-AECC-6772AA86934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387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503238" y="80963"/>
            <a:ext cx="81724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503238" y="1196975"/>
            <a:ext cx="8183562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23F37B-4077-4D37-A5E1-E380ABA5C844}" type="datetime1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15E4884D-6D6C-4761-9AA2-3E2DCB179BA5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503238" cy="1052513"/>
          </a:xfrm>
          <a:prstGeom prst="rect">
            <a:avLst/>
          </a:prstGeom>
          <a:gradFill flip="none" rotWithShape="1">
            <a:gsLst>
              <a:gs pos="77000">
                <a:srgbClr val="4C4A58"/>
              </a:gs>
              <a:gs pos="36000">
                <a:srgbClr val="F1CDAB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zh-TW" altLang="en-US">
              <a:solidFill>
                <a:srgbClr val="95EC20"/>
              </a:solidFill>
            </a:endParaRPr>
          </a:p>
        </p:txBody>
      </p:sp>
      <p:pic>
        <p:nvPicPr>
          <p:cNvPr id="1032" name="Picture 3" descr="C:\Users\yench\Google 雲端硬碟\空大相關\ouk\ouk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549275"/>
            <a:ext cx="533401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文字方塊 1"/>
          <p:cNvSpPr txBox="1">
            <a:spLocks noChangeArrowheads="1"/>
          </p:cNvSpPr>
          <p:nvPr userDrawn="1"/>
        </p:nvSpPr>
        <p:spPr bwMode="auto">
          <a:xfrm>
            <a:off x="53975" y="1684338"/>
            <a:ext cx="3635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lang="zh-TW" altLang="en-US" sz="1400" b="1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工</a:t>
            </a:r>
            <a:endParaRPr lang="en-US" altLang="zh-TW" sz="1400" b="1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sz="1400" b="1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商</a:t>
            </a:r>
            <a:endParaRPr lang="en-US" altLang="zh-TW" sz="1400" b="1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sz="1400" b="1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管</a:t>
            </a:r>
            <a:endParaRPr lang="en-US" altLang="zh-TW" sz="1400" b="1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sz="1400" b="1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理</a:t>
            </a:r>
            <a:endParaRPr lang="en-US" altLang="zh-TW" sz="1400" b="1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sz="1400" b="1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學</a:t>
            </a:r>
            <a:endParaRPr lang="en-US" altLang="zh-TW" sz="1400" b="1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defRPr/>
            </a:pPr>
            <a:r>
              <a:rPr lang="zh-TW" altLang="en-US" sz="1400" b="1" dirty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系</a:t>
            </a:r>
            <a:endParaRPr lang="en-US" altLang="zh-TW" sz="1400" b="1" dirty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方塊 2"/>
          <p:cNvSpPr txBox="1"/>
          <p:nvPr userDrawn="1"/>
        </p:nvSpPr>
        <p:spPr>
          <a:xfrm>
            <a:off x="60325" y="3130550"/>
            <a:ext cx="347663" cy="3014663"/>
          </a:xfrm>
          <a:prstGeom prst="rect">
            <a:avLst/>
          </a:prstGeom>
          <a:noFill/>
        </p:spPr>
        <p:txBody>
          <a:bodyPr vert="eaVert" wrap="none">
            <a:spAutoFit/>
          </a:bodyPr>
          <a:lstStyle/>
          <a:p>
            <a:pPr>
              <a:defRPr/>
            </a:pPr>
            <a:r>
              <a:rPr lang="en-US" altLang="zh-TW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新細明體" charset="-120"/>
              </a:rPr>
              <a:t>Department of Industrial and Business Management</a:t>
            </a:r>
            <a:endParaRPr lang="zh-TW" altLang="en-US" sz="105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-4763" y="6381750"/>
            <a:ext cx="504826" cy="479425"/>
          </a:xfrm>
          <a:prstGeom prst="rect">
            <a:avLst/>
          </a:prstGeom>
          <a:gradFill flip="none" rotWithShape="1">
            <a:gsLst>
              <a:gs pos="77000">
                <a:srgbClr val="4C4A58"/>
              </a:gs>
              <a:gs pos="36000">
                <a:srgbClr val="F1CDAB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zh-TW" altLang="en-US">
              <a:solidFill>
                <a:srgbClr val="95EC20"/>
              </a:solidFill>
            </a:endParaRPr>
          </a:p>
        </p:txBody>
      </p:sp>
      <p:pic>
        <p:nvPicPr>
          <p:cNvPr id="2" name="圖片 1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6410325"/>
            <a:ext cx="4222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服務品質管理</a:t>
            </a:r>
            <a:br>
              <a:rPr lang="en-US" altLang="zh-TW" dirty="0"/>
            </a:br>
            <a:r>
              <a:rPr lang="zh-TW" altLang="en-US" dirty="0"/>
              <a:t>第</a:t>
            </a:r>
            <a:r>
              <a:rPr lang="en-US" altLang="zh-TW" dirty="0"/>
              <a:t>00</a:t>
            </a:r>
            <a:r>
              <a:rPr lang="zh-TW" altLang="en-US" dirty="0"/>
              <a:t>講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授課教師：汪芷榆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ACAC3F-F8BE-4A7B-8FF3-C5DEAFEF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AF65A2B7-19CC-4993-AD16-18EFCF0E43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457345"/>
              </p:ext>
            </p:extLst>
          </p:nvPr>
        </p:nvGraphicFramePr>
        <p:xfrm>
          <a:off x="503238" y="1196975"/>
          <a:ext cx="8183562" cy="504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CA074FC9-658E-4B77-9115-E8591188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AC9-766A-449C-9DB4-094F063EA8D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304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A5A06-3EF0-48BC-B201-EE60C4CC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8DFBCA-21FB-420C-AE29-4483D7A6F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>
                <a:solidFill>
                  <a:srgbClr val="1212FA"/>
                </a:solidFill>
              </a:rPr>
              <a:t>服務業</a:t>
            </a:r>
            <a:endParaRPr lang="en-US" altLang="zh-TW" sz="3600" b="1" dirty="0">
              <a:solidFill>
                <a:srgbClr val="1212FA"/>
              </a:solidFill>
            </a:endParaRPr>
          </a:p>
          <a:p>
            <a:r>
              <a:rPr lang="zh-TW" altLang="en-US" dirty="0"/>
              <a:t>服務業又稱為第三級產業。</a:t>
            </a:r>
            <a:endParaRPr lang="en-US" altLang="zh-TW" dirty="0"/>
          </a:p>
          <a:p>
            <a:r>
              <a:rPr lang="zh-TW" altLang="en-US" dirty="0"/>
              <a:t>例如：觀光、旅遊、餐飲、旅館、運輸、通信、金融、保險、醫院、工商服務</a:t>
            </a:r>
            <a:r>
              <a:rPr lang="en-US" altLang="zh-TW" dirty="0"/>
              <a:t>…</a:t>
            </a:r>
            <a:r>
              <a:rPr lang="zh-TW" altLang="en-US" dirty="0"/>
              <a:t>等相關行業，均屬於服務業的範疇。</a:t>
            </a:r>
            <a:endParaRPr lang="en-US" altLang="zh-TW" dirty="0"/>
          </a:p>
          <a:p>
            <a:r>
              <a:rPr lang="zh-TW" altLang="en-US" dirty="0">
                <a:solidFill>
                  <a:prstClr val="black"/>
                </a:solidFill>
              </a:rPr>
              <a:t>服務業的意義、範疇、特性及服務業在經濟活動中所扮演</a:t>
            </a:r>
            <a:r>
              <a:rPr lang="zh-TW" altLang="en-US">
                <a:solidFill>
                  <a:prstClr val="black"/>
                </a:solidFill>
              </a:rPr>
              <a:t>的角色</a:t>
            </a:r>
            <a:r>
              <a:rPr lang="zh-TW" altLang="en-US"/>
              <a:t>。</a:t>
            </a:r>
            <a:endParaRPr lang="en-US" altLang="zh-TW" dirty="0">
              <a:solidFill>
                <a:srgbClr val="1212FA"/>
              </a:solidFill>
            </a:endParaRPr>
          </a:p>
          <a:p>
            <a:endParaRPr lang="en-US" altLang="zh-TW" b="1" dirty="0">
              <a:solidFill>
                <a:srgbClr val="1212FA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3D514A-A9B7-48FA-B9D3-1F99246EF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AC9-766A-449C-9DB4-094F063EA8D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300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A5A06-3EF0-48BC-B201-EE60C4CC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8DFBCA-21FB-420C-AE29-4483D7A6F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>
                <a:solidFill>
                  <a:srgbClr val="1212FA"/>
                </a:solidFill>
              </a:rPr>
              <a:t>品質管理</a:t>
            </a:r>
            <a:endParaRPr lang="en-US" altLang="zh-TW" sz="3600" b="1" dirty="0">
              <a:solidFill>
                <a:srgbClr val="1212FA"/>
              </a:solidFill>
            </a:endParaRPr>
          </a:p>
          <a:p>
            <a:pPr marL="514350" indent="-514350" algn="just" eaLnBrk="1">
              <a:lnSpc>
                <a:spcPct val="130000"/>
              </a:lnSpc>
              <a:spcBef>
                <a:spcPts val="0"/>
              </a:spcBef>
              <a:buFont typeface="Arial" charset="0"/>
              <a:buAutoNum type="arabicParenBoth"/>
            </a:pPr>
            <a:r>
              <a:rPr lang="zh-TW" altLang="en-US" dirty="0">
                <a:solidFill>
                  <a:srgbClr val="000000"/>
                </a:solidFill>
              </a:rPr>
              <a:t>品質是符合或超越顧客「需求」及「期望」的程度。</a:t>
            </a:r>
            <a:endParaRPr lang="en-US" altLang="zh-TW" dirty="0">
              <a:solidFill>
                <a:srgbClr val="000000"/>
              </a:solidFill>
            </a:endParaRPr>
          </a:p>
          <a:p>
            <a:pPr marL="514350" indent="-514350" algn="just" eaLnBrk="1">
              <a:lnSpc>
                <a:spcPct val="130000"/>
              </a:lnSpc>
              <a:spcBef>
                <a:spcPts val="0"/>
              </a:spcBef>
              <a:buFont typeface="Arial" charset="0"/>
              <a:buAutoNum type="arabicParenBoth"/>
            </a:pPr>
            <a:r>
              <a:rPr lang="zh-TW" altLang="en-US" dirty="0">
                <a:solidFill>
                  <a:srgbClr val="000000"/>
                </a:solidFill>
              </a:rPr>
              <a:t>品質是顧客認為「好」或「讚」的程度。</a:t>
            </a:r>
            <a:endParaRPr lang="en-US" altLang="zh-TW" dirty="0">
              <a:solidFill>
                <a:srgbClr val="000000"/>
              </a:solidFill>
            </a:endParaRPr>
          </a:p>
          <a:p>
            <a:pPr marL="514350" indent="-514350" algn="just" eaLnBrk="1">
              <a:lnSpc>
                <a:spcPct val="130000"/>
              </a:lnSpc>
              <a:spcBef>
                <a:spcPts val="0"/>
              </a:spcBef>
              <a:buFont typeface="Arial" charset="0"/>
              <a:buAutoNum type="arabicParenBoth"/>
            </a:pPr>
            <a:r>
              <a:rPr lang="zh-TW" altLang="en-US" dirty="0">
                <a:solidFill>
                  <a:srgbClr val="000000"/>
                </a:solidFill>
              </a:rPr>
              <a:t>品質是過程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0000"/>
                </a:solidFill>
              </a:rPr>
              <a:t>結果可以令顧客有「滿意」、「驚喜」的程度。</a:t>
            </a:r>
            <a:endParaRPr lang="en-US" altLang="zh-TW" dirty="0">
              <a:solidFill>
                <a:srgbClr val="000000"/>
              </a:solidFill>
            </a:endParaRPr>
          </a:p>
          <a:p>
            <a:endParaRPr lang="en-US" altLang="zh-TW" b="1" dirty="0">
              <a:solidFill>
                <a:srgbClr val="1212FA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11840D-E527-432D-BCD3-E81BA5EB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AC9-766A-449C-9DB4-094F063EA8D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2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132</Words>
  <Application>Microsoft Office PowerPoint</Application>
  <PresentationFormat>如螢幕大小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Arial Unicode MS</vt:lpstr>
      <vt:lpstr>微軟正黑體</vt:lpstr>
      <vt:lpstr>新細明體</vt:lpstr>
      <vt:lpstr>Arial</vt:lpstr>
      <vt:lpstr>Calibri</vt:lpstr>
      <vt:lpstr>Office 佈景主題</vt:lpstr>
      <vt:lpstr>服務品質管理 第00講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會展產業經營實務第31講</dc:title>
  <dc:creator>汪芷榆</dc:creator>
  <cp:lastModifiedBy>sylvia97168</cp:lastModifiedBy>
  <cp:revision>53</cp:revision>
  <dcterms:created xsi:type="dcterms:W3CDTF">2015-04-27T08:37:35Z</dcterms:created>
  <dcterms:modified xsi:type="dcterms:W3CDTF">2024-12-18T14:53:05Z</dcterms:modified>
</cp:coreProperties>
</file>