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ls" ContentType="application/vnd.ms-exce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21383625" cy="30275213"/>
  <p:notesSz cx="6797675" cy="9926638"/>
  <p:defaultTextStyle>
    <a:defPPr>
      <a:defRPr lang="zh-TW"/>
    </a:defPPr>
    <a:lvl1pPr marL="0" algn="l" defTabSz="2479578" rtl="0" eaLnBrk="1" latinLnBrk="0" hangingPunct="1">
      <a:defRPr sz="4881" kern="1200">
        <a:solidFill>
          <a:schemeClr val="tx1"/>
        </a:solidFill>
        <a:latin typeface="+mn-lt"/>
        <a:ea typeface="+mn-ea"/>
        <a:cs typeface="+mn-cs"/>
      </a:defRPr>
    </a:lvl1pPr>
    <a:lvl2pPr marL="1239789" algn="l" defTabSz="2479578" rtl="0" eaLnBrk="1" latinLnBrk="0" hangingPunct="1">
      <a:defRPr sz="4881" kern="1200">
        <a:solidFill>
          <a:schemeClr val="tx1"/>
        </a:solidFill>
        <a:latin typeface="+mn-lt"/>
        <a:ea typeface="+mn-ea"/>
        <a:cs typeface="+mn-cs"/>
      </a:defRPr>
    </a:lvl2pPr>
    <a:lvl3pPr marL="2479578" algn="l" defTabSz="2479578" rtl="0" eaLnBrk="1" latinLnBrk="0" hangingPunct="1">
      <a:defRPr sz="4881" kern="1200">
        <a:solidFill>
          <a:schemeClr val="tx1"/>
        </a:solidFill>
        <a:latin typeface="+mn-lt"/>
        <a:ea typeface="+mn-ea"/>
        <a:cs typeface="+mn-cs"/>
      </a:defRPr>
    </a:lvl3pPr>
    <a:lvl4pPr marL="3719368" algn="l" defTabSz="2479578" rtl="0" eaLnBrk="1" latinLnBrk="0" hangingPunct="1">
      <a:defRPr sz="4881" kern="1200">
        <a:solidFill>
          <a:schemeClr val="tx1"/>
        </a:solidFill>
        <a:latin typeface="+mn-lt"/>
        <a:ea typeface="+mn-ea"/>
        <a:cs typeface="+mn-cs"/>
      </a:defRPr>
    </a:lvl4pPr>
    <a:lvl5pPr marL="4959157" algn="l" defTabSz="2479578" rtl="0" eaLnBrk="1" latinLnBrk="0" hangingPunct="1">
      <a:defRPr sz="4881" kern="1200">
        <a:solidFill>
          <a:schemeClr val="tx1"/>
        </a:solidFill>
        <a:latin typeface="+mn-lt"/>
        <a:ea typeface="+mn-ea"/>
        <a:cs typeface="+mn-cs"/>
      </a:defRPr>
    </a:lvl5pPr>
    <a:lvl6pPr marL="6198946" algn="l" defTabSz="2479578" rtl="0" eaLnBrk="1" latinLnBrk="0" hangingPunct="1">
      <a:defRPr sz="4881" kern="1200">
        <a:solidFill>
          <a:schemeClr val="tx1"/>
        </a:solidFill>
        <a:latin typeface="+mn-lt"/>
        <a:ea typeface="+mn-ea"/>
        <a:cs typeface="+mn-cs"/>
      </a:defRPr>
    </a:lvl6pPr>
    <a:lvl7pPr marL="7438735" algn="l" defTabSz="2479578" rtl="0" eaLnBrk="1" latinLnBrk="0" hangingPunct="1">
      <a:defRPr sz="4881" kern="1200">
        <a:solidFill>
          <a:schemeClr val="tx1"/>
        </a:solidFill>
        <a:latin typeface="+mn-lt"/>
        <a:ea typeface="+mn-ea"/>
        <a:cs typeface="+mn-cs"/>
      </a:defRPr>
    </a:lvl7pPr>
    <a:lvl8pPr marL="8678525" algn="l" defTabSz="2479578" rtl="0" eaLnBrk="1" latinLnBrk="0" hangingPunct="1">
      <a:defRPr sz="4881" kern="1200">
        <a:solidFill>
          <a:schemeClr val="tx1"/>
        </a:solidFill>
        <a:latin typeface="+mn-lt"/>
        <a:ea typeface="+mn-ea"/>
        <a:cs typeface="+mn-cs"/>
      </a:defRPr>
    </a:lvl8pPr>
    <a:lvl9pPr marL="9918314" algn="l" defTabSz="2479578" rtl="0" eaLnBrk="1" latinLnBrk="0" hangingPunct="1">
      <a:defRPr sz="4881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9535" userDrawn="1">
          <p15:clr>
            <a:srgbClr val="A4A3A4"/>
          </p15:clr>
        </p15:guide>
        <p15:guide id="2" pos="6735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24" d="100"/>
          <a:sy n="24" d="100"/>
        </p:scale>
        <p:origin x="3180" y="84"/>
      </p:cViewPr>
      <p:guideLst>
        <p:guide orient="horz" pos="9535"/>
        <p:guide pos="6735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705D14D-B8DC-402F-A40C-7BD995D2F61F}" type="datetimeFigureOut">
              <a:rPr lang="zh-TW" altLang="en-US" smtClean="0"/>
              <a:t>2026/3/4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2216150" y="1241425"/>
            <a:ext cx="236537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D6A9D12-EE5B-4BD3-BDA0-C291FC08D16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220496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2479578" rtl="0" eaLnBrk="1" latinLnBrk="0" hangingPunct="1">
      <a:defRPr sz="3254" kern="1200">
        <a:solidFill>
          <a:schemeClr val="tx1"/>
        </a:solidFill>
        <a:latin typeface="+mn-lt"/>
        <a:ea typeface="+mn-ea"/>
        <a:cs typeface="+mn-cs"/>
      </a:defRPr>
    </a:lvl1pPr>
    <a:lvl2pPr marL="1239789" algn="l" defTabSz="2479578" rtl="0" eaLnBrk="1" latinLnBrk="0" hangingPunct="1">
      <a:defRPr sz="3254" kern="1200">
        <a:solidFill>
          <a:schemeClr val="tx1"/>
        </a:solidFill>
        <a:latin typeface="+mn-lt"/>
        <a:ea typeface="+mn-ea"/>
        <a:cs typeface="+mn-cs"/>
      </a:defRPr>
    </a:lvl2pPr>
    <a:lvl3pPr marL="2479578" algn="l" defTabSz="2479578" rtl="0" eaLnBrk="1" latinLnBrk="0" hangingPunct="1">
      <a:defRPr sz="3254" kern="1200">
        <a:solidFill>
          <a:schemeClr val="tx1"/>
        </a:solidFill>
        <a:latin typeface="+mn-lt"/>
        <a:ea typeface="+mn-ea"/>
        <a:cs typeface="+mn-cs"/>
      </a:defRPr>
    </a:lvl3pPr>
    <a:lvl4pPr marL="3719368" algn="l" defTabSz="2479578" rtl="0" eaLnBrk="1" latinLnBrk="0" hangingPunct="1">
      <a:defRPr sz="3254" kern="1200">
        <a:solidFill>
          <a:schemeClr val="tx1"/>
        </a:solidFill>
        <a:latin typeface="+mn-lt"/>
        <a:ea typeface="+mn-ea"/>
        <a:cs typeface="+mn-cs"/>
      </a:defRPr>
    </a:lvl4pPr>
    <a:lvl5pPr marL="4959157" algn="l" defTabSz="2479578" rtl="0" eaLnBrk="1" latinLnBrk="0" hangingPunct="1">
      <a:defRPr sz="3254" kern="1200">
        <a:solidFill>
          <a:schemeClr val="tx1"/>
        </a:solidFill>
        <a:latin typeface="+mn-lt"/>
        <a:ea typeface="+mn-ea"/>
        <a:cs typeface="+mn-cs"/>
      </a:defRPr>
    </a:lvl5pPr>
    <a:lvl6pPr marL="6198946" algn="l" defTabSz="2479578" rtl="0" eaLnBrk="1" latinLnBrk="0" hangingPunct="1">
      <a:defRPr sz="3254" kern="1200">
        <a:solidFill>
          <a:schemeClr val="tx1"/>
        </a:solidFill>
        <a:latin typeface="+mn-lt"/>
        <a:ea typeface="+mn-ea"/>
        <a:cs typeface="+mn-cs"/>
      </a:defRPr>
    </a:lvl6pPr>
    <a:lvl7pPr marL="7438735" algn="l" defTabSz="2479578" rtl="0" eaLnBrk="1" latinLnBrk="0" hangingPunct="1">
      <a:defRPr sz="3254" kern="1200">
        <a:solidFill>
          <a:schemeClr val="tx1"/>
        </a:solidFill>
        <a:latin typeface="+mn-lt"/>
        <a:ea typeface="+mn-ea"/>
        <a:cs typeface="+mn-cs"/>
      </a:defRPr>
    </a:lvl7pPr>
    <a:lvl8pPr marL="8678525" algn="l" defTabSz="2479578" rtl="0" eaLnBrk="1" latinLnBrk="0" hangingPunct="1">
      <a:defRPr sz="3254" kern="1200">
        <a:solidFill>
          <a:schemeClr val="tx1"/>
        </a:solidFill>
        <a:latin typeface="+mn-lt"/>
        <a:ea typeface="+mn-ea"/>
        <a:cs typeface="+mn-cs"/>
      </a:defRPr>
    </a:lvl8pPr>
    <a:lvl9pPr marL="9918314" algn="l" defTabSz="2479578" rtl="0" eaLnBrk="1" latinLnBrk="0" hangingPunct="1">
      <a:defRPr sz="3254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6A9D12-EE5B-4BD3-BDA0-C291FC08D16F}" type="slidenum">
              <a:rPr lang="zh-TW" altLang="en-US" smtClean="0"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111242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672953" y="4954765"/>
            <a:ext cx="16037719" cy="10540259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2672953" y="15901497"/>
            <a:ext cx="16037719" cy="7309499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0A4BD0-1352-43E1-8F52-BC107DC26AF9}" type="datetimeFigureOut">
              <a:rPr lang="zh-TW" altLang="en-US" smtClean="0"/>
              <a:t>2026/3/4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51D6D-6929-4494-8BC0-7B6BA6AC507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406188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0A4BD0-1352-43E1-8F52-BC107DC26AF9}" type="datetimeFigureOut">
              <a:rPr lang="zh-TW" altLang="en-US" smtClean="0"/>
              <a:t>2026/3/4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51D6D-6929-4494-8BC0-7B6BA6AC507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939297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26840904" y="7113278"/>
            <a:ext cx="8085683" cy="113265739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2578287" y="7113278"/>
            <a:ext cx="23995323" cy="113265739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0A4BD0-1352-43E1-8F52-BC107DC26AF9}" type="datetimeFigureOut">
              <a:rPr lang="zh-TW" altLang="en-US" smtClean="0"/>
              <a:t>2026/3/4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51D6D-6929-4494-8BC0-7B6BA6AC507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73320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0A4BD0-1352-43E1-8F52-BC107DC26AF9}" type="datetimeFigureOut">
              <a:rPr lang="zh-TW" altLang="en-US" smtClean="0"/>
              <a:t>2026/3/4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51D6D-6929-4494-8BC0-7B6BA6AC507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511419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458987" y="7547783"/>
            <a:ext cx="18443377" cy="12593645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458987" y="20260569"/>
            <a:ext cx="18443377" cy="6622701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0A4BD0-1352-43E1-8F52-BC107DC26AF9}" type="datetimeFigureOut">
              <a:rPr lang="zh-TW" altLang="en-US" smtClean="0"/>
              <a:t>2026/3/4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51D6D-6929-4494-8BC0-7B6BA6AC507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504538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2578286" y="35580386"/>
            <a:ext cx="16040504" cy="84798629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18886086" y="35580386"/>
            <a:ext cx="16040502" cy="84798629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0A4BD0-1352-43E1-8F52-BC107DC26AF9}" type="datetimeFigureOut">
              <a:rPr lang="zh-TW" altLang="en-US" smtClean="0"/>
              <a:t>2026/3/4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51D6D-6929-4494-8BC0-7B6BA6AC507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157359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472909" y="1611877"/>
            <a:ext cx="18443377" cy="5851808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472910" y="7421634"/>
            <a:ext cx="9046275" cy="363722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1472910" y="11058863"/>
            <a:ext cx="9046275" cy="16265921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10825460" y="7421634"/>
            <a:ext cx="9090826" cy="363722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10825460" y="11058863"/>
            <a:ext cx="9090826" cy="16265921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0A4BD0-1352-43E1-8F52-BC107DC26AF9}" type="datetimeFigureOut">
              <a:rPr lang="zh-TW" altLang="en-US" smtClean="0"/>
              <a:t>2026/3/4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51D6D-6929-4494-8BC0-7B6BA6AC507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130538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0A4BD0-1352-43E1-8F52-BC107DC26AF9}" type="datetimeFigureOut">
              <a:rPr lang="zh-TW" altLang="en-US" smtClean="0"/>
              <a:t>2026/3/4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51D6D-6929-4494-8BC0-7B6BA6AC507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75175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0A4BD0-1352-43E1-8F52-BC107DC26AF9}" type="datetimeFigureOut">
              <a:rPr lang="zh-TW" altLang="en-US" smtClean="0"/>
              <a:t>2026/3/4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51D6D-6929-4494-8BC0-7B6BA6AC507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141475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472910" y="2018348"/>
            <a:ext cx="6896775" cy="706421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9090826" y="4359072"/>
            <a:ext cx="10825460" cy="215150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472910" y="9082564"/>
            <a:ext cx="6896775" cy="16826573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0A4BD0-1352-43E1-8F52-BC107DC26AF9}" type="datetimeFigureOut">
              <a:rPr lang="zh-TW" altLang="en-US" smtClean="0"/>
              <a:t>2026/3/4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51D6D-6929-4494-8BC0-7B6BA6AC507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938986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472910" y="2018348"/>
            <a:ext cx="6896775" cy="706421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9090826" y="4359072"/>
            <a:ext cx="10825460" cy="21515024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472910" y="9082564"/>
            <a:ext cx="6896775" cy="16826573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0A4BD0-1352-43E1-8F52-BC107DC26AF9}" type="datetimeFigureOut">
              <a:rPr lang="zh-TW" altLang="en-US" smtClean="0"/>
              <a:t>2026/3/4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51D6D-6929-4494-8BC0-7B6BA6AC507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812035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1470124" y="1611877"/>
            <a:ext cx="18443377" cy="585180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470124" y="8059374"/>
            <a:ext cx="18443377" cy="192093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1470124" y="28060639"/>
            <a:ext cx="4811316" cy="16118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0A4BD0-1352-43E1-8F52-BC107DC26AF9}" type="datetimeFigureOut">
              <a:rPr lang="zh-TW" altLang="en-US" smtClean="0"/>
              <a:t>2026/3/4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7083326" y="28060639"/>
            <a:ext cx="7216973" cy="16118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15102185" y="28060639"/>
            <a:ext cx="4811316" cy="16118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951D6D-6929-4494-8BC0-7B6BA6AC507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93236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3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oleObject" Target="../embeddings/Microsoft_Excel_97-2003_Worksheet1.xls"/><Relationship Id="rId5" Type="http://schemas.openxmlformats.org/officeDocument/2006/relationships/image" Target="../media/image2.emf"/><Relationship Id="rId4" Type="http://schemas.openxmlformats.org/officeDocument/2006/relationships/oleObject" Target="../embeddings/Microsoft_Excel_97-2003_Worksheet.xls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字方塊 4"/>
          <p:cNvSpPr txBox="1"/>
          <p:nvPr/>
        </p:nvSpPr>
        <p:spPr>
          <a:xfrm>
            <a:off x="5181601" y="203214"/>
            <a:ext cx="1379254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5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114-2</a:t>
            </a:r>
            <a:r>
              <a:rPr lang="zh-TW" altLang="en-US" sz="5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網路教學課程到校面授教室分配表</a:t>
            </a:r>
          </a:p>
        </p:txBody>
      </p:sp>
      <p:sp>
        <p:nvSpPr>
          <p:cNvPr id="16" name="文字方塊 15"/>
          <p:cNvSpPr txBox="1"/>
          <p:nvPr/>
        </p:nvSpPr>
        <p:spPr>
          <a:xfrm>
            <a:off x="14550340" y="27019725"/>
            <a:ext cx="6265465" cy="28667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4400"/>
              </a:lnSpc>
            </a:pPr>
            <a:r>
              <a:rPr lang="en-US" altLang="zh-TW" sz="32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L101  </a:t>
            </a:r>
            <a:r>
              <a:rPr lang="zh-TW" altLang="en-US" sz="32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、 </a:t>
            </a:r>
            <a:r>
              <a:rPr lang="en-US" altLang="zh-TW" sz="32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L102   </a:t>
            </a:r>
            <a:r>
              <a:rPr lang="zh-TW" altLang="en-US" sz="32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圖書館</a:t>
            </a:r>
            <a:r>
              <a:rPr lang="en-US" altLang="zh-TW" sz="32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1</a:t>
            </a:r>
            <a:r>
              <a:rPr lang="zh-TW" altLang="en-US" sz="32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樓     </a:t>
            </a:r>
            <a:endParaRPr lang="en-US" altLang="zh-TW" sz="32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>
              <a:lnSpc>
                <a:spcPts val="4400"/>
              </a:lnSpc>
            </a:pPr>
            <a:r>
              <a:rPr lang="en-US" altLang="zh-TW" sz="32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A205   </a:t>
            </a:r>
            <a:r>
              <a:rPr lang="zh-TW" altLang="en-US" sz="32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行政樓</a:t>
            </a:r>
            <a:r>
              <a:rPr lang="en-US" altLang="zh-TW" sz="32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2</a:t>
            </a:r>
            <a:r>
              <a:rPr lang="zh-TW" altLang="en-US" sz="32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樓會議室</a:t>
            </a:r>
            <a:endParaRPr lang="en-US" altLang="zh-TW" sz="32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>
              <a:lnSpc>
                <a:spcPts val="4400"/>
              </a:lnSpc>
            </a:pPr>
            <a:r>
              <a:rPr lang="en-US" altLang="zh-TW" sz="32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C501  </a:t>
            </a:r>
            <a:r>
              <a:rPr lang="zh-TW" altLang="en-US" sz="32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、  </a:t>
            </a:r>
            <a:r>
              <a:rPr lang="en-US" altLang="zh-TW" sz="32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C502  </a:t>
            </a:r>
            <a:r>
              <a:rPr lang="zh-TW" altLang="en-US" sz="32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教學樓</a:t>
            </a:r>
            <a:r>
              <a:rPr lang="en-US" altLang="zh-TW" sz="32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5</a:t>
            </a:r>
            <a:r>
              <a:rPr lang="zh-TW" altLang="en-US" sz="32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樓</a:t>
            </a:r>
            <a:endParaRPr lang="en-US" altLang="zh-TW" sz="32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>
              <a:lnSpc>
                <a:spcPts val="4400"/>
              </a:lnSpc>
            </a:pPr>
            <a:r>
              <a:rPr lang="en-US" altLang="zh-TW" sz="32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C5CR </a:t>
            </a:r>
            <a:r>
              <a:rPr lang="zh-TW" altLang="en-US" sz="32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教學樓</a:t>
            </a:r>
            <a:r>
              <a:rPr lang="en-US" altLang="zh-TW" sz="32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5</a:t>
            </a:r>
            <a:r>
              <a:rPr lang="zh-TW" altLang="en-US" sz="32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樓國際會議廳</a:t>
            </a:r>
          </a:p>
          <a:p>
            <a:pPr>
              <a:lnSpc>
                <a:spcPts val="4400"/>
              </a:lnSpc>
            </a:pPr>
            <a:endParaRPr lang="zh-TW" altLang="en-US" sz="32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7" name="文字方塊 16"/>
          <p:cNvSpPr txBox="1"/>
          <p:nvPr/>
        </p:nvSpPr>
        <p:spPr>
          <a:xfrm>
            <a:off x="13379300" y="29406460"/>
            <a:ext cx="76581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4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教務處課務組</a:t>
            </a:r>
            <a:r>
              <a:rPr lang="en-US" altLang="zh-TW" sz="4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07-8066748</a:t>
            </a:r>
            <a:endParaRPr lang="zh-TW" altLang="en-US" sz="44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pic>
        <p:nvPicPr>
          <p:cNvPr id="18" name="圖片 1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71654" y="27224043"/>
            <a:ext cx="2822672" cy="2644468"/>
          </a:xfrm>
          <a:prstGeom prst="rect">
            <a:avLst/>
          </a:prstGeom>
        </p:spPr>
      </p:pic>
      <p:graphicFrame>
        <p:nvGraphicFramePr>
          <p:cNvPr id="3" name="物件 2">
            <a:extLst>
              <a:ext uri="{FF2B5EF4-FFF2-40B4-BE49-F238E27FC236}">
                <a16:creationId xmlns:a16="http://schemas.microsoft.com/office/drawing/2014/main" id="{167CD000-3FAD-7689-1BDA-48AB7197931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99108120"/>
              </p:ext>
            </p:extLst>
          </p:nvPr>
        </p:nvGraphicFramePr>
        <p:xfrm>
          <a:off x="567819" y="1186954"/>
          <a:ext cx="10123993" cy="2821950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4" imgW="8686800" imgH="21469506" progId="Excel.Sheet.8">
                  <p:embed/>
                </p:oleObj>
              </mc:Choice>
              <mc:Fallback>
                <p:oleObj name="Worksheet" r:id="rId4" imgW="8686800" imgH="21469506" progId="Excel.Sheet.8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567819" y="1186954"/>
                        <a:ext cx="10123993" cy="2821950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物件 3">
            <a:extLst>
              <a:ext uri="{FF2B5EF4-FFF2-40B4-BE49-F238E27FC236}">
                <a16:creationId xmlns:a16="http://schemas.microsoft.com/office/drawing/2014/main" id="{100235E7-F03A-D069-DFCA-7062C4108FC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16772471"/>
              </p:ext>
            </p:extLst>
          </p:nvPr>
        </p:nvGraphicFramePr>
        <p:xfrm>
          <a:off x="10691812" y="1186954"/>
          <a:ext cx="10123993" cy="2552538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6" imgW="8686800" imgH="18821372" progId="Excel.Sheet.8">
                  <p:embed/>
                </p:oleObj>
              </mc:Choice>
              <mc:Fallback>
                <p:oleObj name="Worksheet" r:id="rId6" imgW="8686800" imgH="18821372" progId="Excel.Sheet.8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0691812" y="1186954"/>
                        <a:ext cx="10123993" cy="2552538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1388611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330</TotalTime>
  <Words>42</Words>
  <Application>Microsoft Office PowerPoint</Application>
  <PresentationFormat>自訂</PresentationFormat>
  <Paragraphs>7</Paragraphs>
  <Slides>1</Slides>
  <Notes>1</Notes>
  <HiddenSlides>0</HiddenSlides>
  <MMClips>0</MMClips>
  <ScaleCrop>false</ScaleCrop>
  <HeadingPairs>
    <vt:vector size="8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內嵌 OLE 伺服程式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7" baseType="lpstr">
      <vt:lpstr>微軟正黑體</vt:lpstr>
      <vt:lpstr>Arial</vt:lpstr>
      <vt:lpstr>Calibri</vt:lpstr>
      <vt:lpstr>Calibri Light</vt:lpstr>
      <vt:lpstr>Office 佈景主題</vt:lpstr>
      <vt:lpstr>Microsoft Excel 97-2003 工作表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user</dc:creator>
  <cp:lastModifiedBy>金燕 林</cp:lastModifiedBy>
  <cp:revision>36</cp:revision>
  <cp:lastPrinted>2025-10-03T03:38:51Z</cp:lastPrinted>
  <dcterms:created xsi:type="dcterms:W3CDTF">2021-01-25T05:55:47Z</dcterms:created>
  <dcterms:modified xsi:type="dcterms:W3CDTF">2026-03-04T09:13:19Z</dcterms:modified>
</cp:coreProperties>
</file>